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843" r:id="rId2"/>
    <p:sldId id="1133" r:id="rId3"/>
    <p:sldId id="1134" r:id="rId4"/>
    <p:sldId id="3408" r:id="rId5"/>
    <p:sldId id="258" r:id="rId6"/>
    <p:sldId id="1142" r:id="rId7"/>
    <p:sldId id="1147" r:id="rId8"/>
    <p:sldId id="3414" r:id="rId9"/>
    <p:sldId id="1132" r:id="rId10"/>
    <p:sldId id="1124" r:id="rId11"/>
    <p:sldId id="1125" r:id="rId12"/>
    <p:sldId id="3396" r:id="rId13"/>
    <p:sldId id="1128" r:id="rId14"/>
    <p:sldId id="3407" r:id="rId15"/>
    <p:sldId id="928" r:id="rId16"/>
    <p:sldId id="1123" r:id="rId17"/>
    <p:sldId id="1112" r:id="rId18"/>
    <p:sldId id="3412" r:id="rId19"/>
    <p:sldId id="1127" r:id="rId20"/>
    <p:sldId id="3413" r:id="rId21"/>
    <p:sldId id="1122" r:id="rId22"/>
    <p:sldId id="920" r:id="rId23"/>
    <p:sldId id="923" r:id="rId24"/>
    <p:sldId id="924" r:id="rId25"/>
    <p:sldId id="7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2"/>
    <p:restoredTop sz="94689"/>
  </p:normalViewPr>
  <p:slideViewPr>
    <p:cSldViewPr snapToGrid="0" snapToObjects="1">
      <p:cViewPr varScale="1">
        <p:scale>
          <a:sx n="63" d="100"/>
          <a:sy n="63" d="100"/>
        </p:scale>
        <p:origin x="5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3F3FC8-A4F7-40D4-8D26-254D70F38A6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630A61-9EE4-4B36-A448-E8681DC640CC}">
      <dgm:prSet/>
      <dgm:spPr/>
      <dgm:t>
        <a:bodyPr/>
        <a:lstStyle/>
        <a:p>
          <a:r>
            <a:rPr lang="he-IL" b="1" dirty="0"/>
            <a:t>תשואות בטווח 3%-3.5%</a:t>
          </a:r>
          <a:endParaRPr lang="en-US" dirty="0"/>
        </a:p>
      </dgm:t>
    </dgm:pt>
    <dgm:pt modelId="{84F35F61-3C9D-4A59-ABE3-5C40F44BAA90}" type="parTrans" cxnId="{4F1B95FB-57A0-47AE-9019-2D4C53D9C884}">
      <dgm:prSet/>
      <dgm:spPr/>
      <dgm:t>
        <a:bodyPr/>
        <a:lstStyle/>
        <a:p>
          <a:endParaRPr lang="en-US" sz="1800"/>
        </a:p>
      </dgm:t>
    </dgm:pt>
    <dgm:pt modelId="{BFBA1B32-0F56-4D04-AA5B-F027C7B31416}" type="sibTrans" cxnId="{4F1B95FB-57A0-47AE-9019-2D4C53D9C884}">
      <dgm:prSet/>
      <dgm:spPr/>
      <dgm:t>
        <a:bodyPr/>
        <a:lstStyle/>
        <a:p>
          <a:pPr rtl="1"/>
          <a:r>
            <a:rPr lang="he-IL" b="1" dirty="0"/>
            <a:t>חשיפה אמריקאית מעניינת</a:t>
          </a:r>
          <a:endParaRPr lang="en-US" b="1" dirty="0"/>
        </a:p>
      </dgm:t>
    </dgm:pt>
    <dgm:pt modelId="{B5C14529-86D8-804E-976C-96A44D4D64C6}">
      <dgm:prSet/>
      <dgm:spPr/>
      <dgm:t>
        <a:bodyPr/>
        <a:lstStyle/>
        <a:p>
          <a:pPr rtl="1"/>
          <a:r>
            <a:rPr lang="he-IL" b="1" dirty="0"/>
            <a:t>דינמיות באחזקת מניות</a:t>
          </a:r>
          <a:endParaRPr lang="en-US" b="1" dirty="0"/>
        </a:p>
      </dgm:t>
    </dgm:pt>
    <dgm:pt modelId="{49F74E7B-182B-5F4B-BE88-2CC15445D9EE}" type="parTrans" cxnId="{507D0B3B-8031-9340-BB24-4382313BB7F6}">
      <dgm:prSet/>
      <dgm:spPr/>
      <dgm:t>
        <a:bodyPr/>
        <a:lstStyle/>
        <a:p>
          <a:endParaRPr lang="en-US"/>
        </a:p>
      </dgm:t>
    </dgm:pt>
    <dgm:pt modelId="{AF6233FD-A489-5244-B3C7-3059FA6E77FF}" type="sibTrans" cxnId="{507D0B3B-8031-9340-BB24-4382313BB7F6}">
      <dgm:prSet/>
      <dgm:spPr/>
      <dgm:t>
        <a:bodyPr/>
        <a:lstStyle/>
        <a:p>
          <a:pPr rtl="1"/>
          <a:r>
            <a:rPr lang="he-IL" b="1" dirty="0"/>
            <a:t>הסכם ארה"ב סין טריגר כפול</a:t>
          </a:r>
          <a:endParaRPr lang="en-US" b="1" dirty="0"/>
        </a:p>
      </dgm:t>
    </dgm:pt>
    <dgm:pt modelId="{72F10BEC-89E4-7D43-A6F8-CAAF8BE2CE1E}" type="pres">
      <dgm:prSet presAssocID="{133F3FC8-A4F7-40D4-8D26-254D70F38A61}" presName="Name0" presStyleCnt="0">
        <dgm:presLayoutVars>
          <dgm:chMax/>
          <dgm:chPref/>
          <dgm:dir/>
          <dgm:animLvl val="lvl"/>
        </dgm:presLayoutVars>
      </dgm:prSet>
      <dgm:spPr/>
    </dgm:pt>
    <dgm:pt modelId="{98E50E64-E9FB-0549-BCF5-6238BC02723C}" type="pres">
      <dgm:prSet presAssocID="{CD630A61-9EE4-4B36-A448-E8681DC640CC}" presName="composite" presStyleCnt="0"/>
      <dgm:spPr/>
    </dgm:pt>
    <dgm:pt modelId="{6D5FF2CF-B130-8F49-8E7E-E1E4C3F86914}" type="pres">
      <dgm:prSet presAssocID="{CD630A61-9EE4-4B36-A448-E8681DC640CC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EC5F47F0-4FF9-4A4A-A7F1-38C20859EE85}" type="pres">
      <dgm:prSet presAssocID="{CD630A61-9EE4-4B36-A448-E8681DC640C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D3F6D729-0013-9840-9AD0-3F22C3B4A0DE}" type="pres">
      <dgm:prSet presAssocID="{CD630A61-9EE4-4B36-A448-E8681DC640CC}" presName="BalanceSpacing" presStyleCnt="0"/>
      <dgm:spPr/>
    </dgm:pt>
    <dgm:pt modelId="{4BF53AF4-0ED0-A34F-817A-EE9E30F4A4D2}" type="pres">
      <dgm:prSet presAssocID="{CD630A61-9EE4-4B36-A448-E8681DC640CC}" presName="BalanceSpacing1" presStyleCnt="0"/>
      <dgm:spPr/>
    </dgm:pt>
    <dgm:pt modelId="{5303F1D5-5933-854B-B860-46662BA459A8}" type="pres">
      <dgm:prSet presAssocID="{BFBA1B32-0F56-4D04-AA5B-F027C7B31416}" presName="Accent1Text" presStyleLbl="node1" presStyleIdx="1" presStyleCnt="4"/>
      <dgm:spPr/>
    </dgm:pt>
    <dgm:pt modelId="{DA6470F6-D4DA-7749-84A2-0F3771C1C88E}" type="pres">
      <dgm:prSet presAssocID="{BFBA1B32-0F56-4D04-AA5B-F027C7B31416}" presName="spaceBetweenRectangles" presStyleCnt="0"/>
      <dgm:spPr/>
    </dgm:pt>
    <dgm:pt modelId="{B20305EF-E336-C245-9948-F3D6B01F6F2B}" type="pres">
      <dgm:prSet presAssocID="{B5C14529-86D8-804E-976C-96A44D4D64C6}" presName="composite" presStyleCnt="0"/>
      <dgm:spPr/>
    </dgm:pt>
    <dgm:pt modelId="{5D6EED63-3A30-8E41-B980-5645727CFEDE}" type="pres">
      <dgm:prSet presAssocID="{B5C14529-86D8-804E-976C-96A44D4D64C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AF1B847-3267-CE43-A52E-2C4EA9FABEFB}" type="pres">
      <dgm:prSet presAssocID="{B5C14529-86D8-804E-976C-96A44D4D64C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04EA4403-41E0-E349-980E-8CFFDFBDCBDF}" type="pres">
      <dgm:prSet presAssocID="{B5C14529-86D8-804E-976C-96A44D4D64C6}" presName="BalanceSpacing" presStyleCnt="0"/>
      <dgm:spPr/>
    </dgm:pt>
    <dgm:pt modelId="{D9C84CB1-A42E-C84E-9833-C70BDF40C862}" type="pres">
      <dgm:prSet presAssocID="{B5C14529-86D8-804E-976C-96A44D4D64C6}" presName="BalanceSpacing1" presStyleCnt="0"/>
      <dgm:spPr/>
    </dgm:pt>
    <dgm:pt modelId="{142A3304-300F-7F47-B239-31694E03D7E3}" type="pres">
      <dgm:prSet presAssocID="{AF6233FD-A489-5244-B3C7-3059FA6E77FF}" presName="Accent1Text" presStyleLbl="node1" presStyleIdx="3" presStyleCnt="4"/>
      <dgm:spPr/>
    </dgm:pt>
  </dgm:ptLst>
  <dgm:cxnLst>
    <dgm:cxn modelId="{507D0B3B-8031-9340-BB24-4382313BB7F6}" srcId="{133F3FC8-A4F7-40D4-8D26-254D70F38A61}" destId="{B5C14529-86D8-804E-976C-96A44D4D64C6}" srcOrd="1" destOrd="0" parTransId="{49F74E7B-182B-5F4B-BE88-2CC15445D9EE}" sibTransId="{AF6233FD-A489-5244-B3C7-3059FA6E77FF}"/>
    <dgm:cxn modelId="{70D6983D-B296-1247-883A-83FE08B6B7C2}" type="presOf" srcId="{BFBA1B32-0F56-4D04-AA5B-F027C7B31416}" destId="{5303F1D5-5933-854B-B860-46662BA459A8}" srcOrd="0" destOrd="0" presId="urn:microsoft.com/office/officeart/2008/layout/AlternatingHexagons"/>
    <dgm:cxn modelId="{7D02AB6B-360A-0B42-AEE7-AF1120C8539B}" type="presOf" srcId="{B5C14529-86D8-804E-976C-96A44D4D64C6}" destId="{5D6EED63-3A30-8E41-B980-5645727CFEDE}" srcOrd="0" destOrd="0" presId="urn:microsoft.com/office/officeart/2008/layout/AlternatingHexagons"/>
    <dgm:cxn modelId="{CD944982-34EE-D144-9A0F-887E35B49163}" type="presOf" srcId="{133F3FC8-A4F7-40D4-8D26-254D70F38A61}" destId="{72F10BEC-89E4-7D43-A6F8-CAAF8BE2CE1E}" srcOrd="0" destOrd="0" presId="urn:microsoft.com/office/officeart/2008/layout/AlternatingHexagons"/>
    <dgm:cxn modelId="{6DAEE4A3-AA6B-134C-B5C4-9EFDC562D7C4}" type="presOf" srcId="{AF6233FD-A489-5244-B3C7-3059FA6E77FF}" destId="{142A3304-300F-7F47-B239-31694E03D7E3}" srcOrd="0" destOrd="0" presId="urn:microsoft.com/office/officeart/2008/layout/AlternatingHexagons"/>
    <dgm:cxn modelId="{09331CF0-7D4D-F049-B7EE-F243555B0FC0}" type="presOf" srcId="{CD630A61-9EE4-4B36-A448-E8681DC640CC}" destId="{6D5FF2CF-B130-8F49-8E7E-E1E4C3F86914}" srcOrd="0" destOrd="0" presId="urn:microsoft.com/office/officeart/2008/layout/AlternatingHexagons"/>
    <dgm:cxn modelId="{4F1B95FB-57A0-47AE-9019-2D4C53D9C884}" srcId="{133F3FC8-A4F7-40D4-8D26-254D70F38A61}" destId="{CD630A61-9EE4-4B36-A448-E8681DC640CC}" srcOrd="0" destOrd="0" parTransId="{84F35F61-3C9D-4A59-ABE3-5C40F44BAA90}" sibTransId="{BFBA1B32-0F56-4D04-AA5B-F027C7B31416}"/>
    <dgm:cxn modelId="{A5BACADC-5270-E946-8C31-2543D55200B5}" type="presParOf" srcId="{72F10BEC-89E4-7D43-A6F8-CAAF8BE2CE1E}" destId="{98E50E64-E9FB-0549-BCF5-6238BC02723C}" srcOrd="0" destOrd="0" presId="urn:microsoft.com/office/officeart/2008/layout/AlternatingHexagons"/>
    <dgm:cxn modelId="{17A90027-AE38-CC47-BEAD-2667CF83E393}" type="presParOf" srcId="{98E50E64-E9FB-0549-BCF5-6238BC02723C}" destId="{6D5FF2CF-B130-8F49-8E7E-E1E4C3F86914}" srcOrd="0" destOrd="0" presId="urn:microsoft.com/office/officeart/2008/layout/AlternatingHexagons"/>
    <dgm:cxn modelId="{CF7185D6-4402-6A44-B774-652D0ACF22A1}" type="presParOf" srcId="{98E50E64-E9FB-0549-BCF5-6238BC02723C}" destId="{EC5F47F0-4FF9-4A4A-A7F1-38C20859EE85}" srcOrd="1" destOrd="0" presId="urn:microsoft.com/office/officeart/2008/layout/AlternatingHexagons"/>
    <dgm:cxn modelId="{01A80D28-9943-5B48-9F7D-A34D1C93494B}" type="presParOf" srcId="{98E50E64-E9FB-0549-BCF5-6238BC02723C}" destId="{D3F6D729-0013-9840-9AD0-3F22C3B4A0DE}" srcOrd="2" destOrd="0" presId="urn:microsoft.com/office/officeart/2008/layout/AlternatingHexagons"/>
    <dgm:cxn modelId="{66032E10-92AD-8641-BFB4-B62D21D8F635}" type="presParOf" srcId="{98E50E64-E9FB-0549-BCF5-6238BC02723C}" destId="{4BF53AF4-0ED0-A34F-817A-EE9E30F4A4D2}" srcOrd="3" destOrd="0" presId="urn:microsoft.com/office/officeart/2008/layout/AlternatingHexagons"/>
    <dgm:cxn modelId="{89390A1D-27E2-0C44-A245-E7A08AD440C6}" type="presParOf" srcId="{98E50E64-E9FB-0549-BCF5-6238BC02723C}" destId="{5303F1D5-5933-854B-B860-46662BA459A8}" srcOrd="4" destOrd="0" presId="urn:microsoft.com/office/officeart/2008/layout/AlternatingHexagons"/>
    <dgm:cxn modelId="{8BFE659C-32A2-B842-B779-F12AAACFCF7D}" type="presParOf" srcId="{72F10BEC-89E4-7D43-A6F8-CAAF8BE2CE1E}" destId="{DA6470F6-D4DA-7749-84A2-0F3771C1C88E}" srcOrd="1" destOrd="0" presId="urn:microsoft.com/office/officeart/2008/layout/AlternatingHexagons"/>
    <dgm:cxn modelId="{242D41AE-8493-CB4A-8F89-60C01FCC04F5}" type="presParOf" srcId="{72F10BEC-89E4-7D43-A6F8-CAAF8BE2CE1E}" destId="{B20305EF-E336-C245-9948-F3D6B01F6F2B}" srcOrd="2" destOrd="0" presId="urn:microsoft.com/office/officeart/2008/layout/AlternatingHexagons"/>
    <dgm:cxn modelId="{27D97D2B-458A-634E-82DF-A738E0AA5CD5}" type="presParOf" srcId="{B20305EF-E336-C245-9948-F3D6B01F6F2B}" destId="{5D6EED63-3A30-8E41-B980-5645727CFEDE}" srcOrd="0" destOrd="0" presId="urn:microsoft.com/office/officeart/2008/layout/AlternatingHexagons"/>
    <dgm:cxn modelId="{33F51E4D-1EBA-BA4A-A001-EF50D9DCAE05}" type="presParOf" srcId="{B20305EF-E336-C245-9948-F3D6B01F6F2B}" destId="{4AF1B847-3267-CE43-A52E-2C4EA9FABEFB}" srcOrd="1" destOrd="0" presId="urn:microsoft.com/office/officeart/2008/layout/AlternatingHexagons"/>
    <dgm:cxn modelId="{4FFEE47C-5B8C-4F43-AD4C-AE9A1282BC1B}" type="presParOf" srcId="{B20305EF-E336-C245-9948-F3D6B01F6F2B}" destId="{04EA4403-41E0-E349-980E-8CFFDFBDCBDF}" srcOrd="2" destOrd="0" presId="urn:microsoft.com/office/officeart/2008/layout/AlternatingHexagons"/>
    <dgm:cxn modelId="{1FC7D493-5FF2-F24B-9E8E-1FAF2B831692}" type="presParOf" srcId="{B20305EF-E336-C245-9948-F3D6B01F6F2B}" destId="{D9C84CB1-A42E-C84E-9833-C70BDF40C862}" srcOrd="3" destOrd="0" presId="urn:microsoft.com/office/officeart/2008/layout/AlternatingHexagons"/>
    <dgm:cxn modelId="{3379FA0D-B7DA-5049-89F9-D72845E7D507}" type="presParOf" srcId="{B20305EF-E336-C245-9948-F3D6B01F6F2B}" destId="{142A3304-300F-7F47-B239-31694E03D7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F3FC8-A4F7-40D4-8D26-254D70F38A6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30A61-9EE4-4B36-A448-E8681DC640CC}">
      <dgm:prSet/>
      <dgm:spPr/>
      <dgm:t>
        <a:bodyPr/>
        <a:lstStyle/>
        <a:p>
          <a:r>
            <a:rPr lang="he-IL" b="1" dirty="0"/>
            <a:t>אחזקה חסרה באירו</a:t>
          </a:r>
          <a:endParaRPr lang="en-US" dirty="0"/>
        </a:p>
      </dgm:t>
    </dgm:pt>
    <dgm:pt modelId="{84F35F61-3C9D-4A59-ABE3-5C40F44BAA90}" type="parTrans" cxnId="{4F1B95FB-57A0-47AE-9019-2D4C53D9C884}">
      <dgm:prSet/>
      <dgm:spPr/>
      <dgm:t>
        <a:bodyPr/>
        <a:lstStyle/>
        <a:p>
          <a:endParaRPr lang="en-US" sz="1800"/>
        </a:p>
      </dgm:t>
    </dgm:pt>
    <dgm:pt modelId="{BFBA1B32-0F56-4D04-AA5B-F027C7B31416}" type="sibTrans" cxnId="{4F1B95FB-57A0-47AE-9019-2D4C53D9C884}">
      <dgm:prSet/>
      <dgm:spPr/>
      <dgm:t>
        <a:bodyPr/>
        <a:lstStyle/>
        <a:p>
          <a:pPr rtl="1"/>
          <a:r>
            <a:rPr lang="he-IL" dirty="0"/>
            <a:t>אחזקה חסרה במניות אירופה</a:t>
          </a:r>
          <a:endParaRPr lang="en-US" dirty="0"/>
        </a:p>
      </dgm:t>
    </dgm:pt>
    <dgm:pt modelId="{B5C14529-86D8-804E-976C-96A44D4D64C6}">
      <dgm:prSet/>
      <dgm:spPr/>
      <dgm:t>
        <a:bodyPr/>
        <a:lstStyle/>
        <a:p>
          <a:pPr rtl="1"/>
          <a:r>
            <a:rPr lang="he-IL" dirty="0"/>
            <a:t>שורט אג"ח אירופה</a:t>
          </a:r>
          <a:endParaRPr lang="en-US" dirty="0"/>
        </a:p>
      </dgm:t>
    </dgm:pt>
    <dgm:pt modelId="{49F74E7B-182B-5F4B-BE88-2CC15445D9EE}" type="parTrans" cxnId="{507D0B3B-8031-9340-BB24-4382313BB7F6}">
      <dgm:prSet/>
      <dgm:spPr/>
      <dgm:t>
        <a:bodyPr/>
        <a:lstStyle/>
        <a:p>
          <a:endParaRPr lang="en-US"/>
        </a:p>
      </dgm:t>
    </dgm:pt>
    <dgm:pt modelId="{AF6233FD-A489-5244-B3C7-3059FA6E77FF}" type="sibTrans" cxnId="{507D0B3B-8031-9340-BB24-4382313BB7F6}">
      <dgm:prSet/>
      <dgm:spPr/>
      <dgm:t>
        <a:bodyPr/>
        <a:lstStyle/>
        <a:p>
          <a:pPr rtl="1"/>
          <a:endParaRPr lang="en-US"/>
        </a:p>
      </dgm:t>
    </dgm:pt>
    <dgm:pt modelId="{3EB66750-FCAF-3440-98AB-90606561C851}" type="pres">
      <dgm:prSet presAssocID="{133F3FC8-A4F7-40D4-8D26-254D70F38A61}" presName="Name0" presStyleCnt="0">
        <dgm:presLayoutVars>
          <dgm:chMax/>
          <dgm:chPref/>
          <dgm:dir/>
          <dgm:animLvl val="lvl"/>
        </dgm:presLayoutVars>
      </dgm:prSet>
      <dgm:spPr/>
    </dgm:pt>
    <dgm:pt modelId="{2192C7C7-6E77-D14B-A922-DB41FAB3B9BF}" type="pres">
      <dgm:prSet presAssocID="{CD630A61-9EE4-4B36-A448-E8681DC640CC}" presName="composite" presStyleCnt="0"/>
      <dgm:spPr/>
    </dgm:pt>
    <dgm:pt modelId="{FB4EFE8F-85BF-6A4F-B2A4-69648AFCEED6}" type="pres">
      <dgm:prSet presAssocID="{CD630A61-9EE4-4B36-A448-E8681DC640CC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D7E911B7-5104-7E4B-BD56-6CDD648183CC}" type="pres">
      <dgm:prSet presAssocID="{CD630A61-9EE4-4B36-A448-E8681DC640C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A1587B2-9E0E-D94B-876E-6C63DA2E27EA}" type="pres">
      <dgm:prSet presAssocID="{CD630A61-9EE4-4B36-A448-E8681DC640CC}" presName="BalanceSpacing" presStyleCnt="0"/>
      <dgm:spPr/>
    </dgm:pt>
    <dgm:pt modelId="{0B905EF7-B71C-854B-9877-E5CDC8DB5685}" type="pres">
      <dgm:prSet presAssocID="{CD630A61-9EE4-4B36-A448-E8681DC640CC}" presName="BalanceSpacing1" presStyleCnt="0"/>
      <dgm:spPr/>
    </dgm:pt>
    <dgm:pt modelId="{8349D08D-165B-3544-BCFD-4DBF539B705D}" type="pres">
      <dgm:prSet presAssocID="{BFBA1B32-0F56-4D04-AA5B-F027C7B31416}" presName="Accent1Text" presStyleLbl="node1" presStyleIdx="1" presStyleCnt="4"/>
      <dgm:spPr/>
    </dgm:pt>
    <dgm:pt modelId="{612E5BAF-136D-BA47-9C2C-5B337FF81378}" type="pres">
      <dgm:prSet presAssocID="{BFBA1B32-0F56-4D04-AA5B-F027C7B31416}" presName="spaceBetweenRectangles" presStyleCnt="0"/>
      <dgm:spPr/>
    </dgm:pt>
    <dgm:pt modelId="{21B3786E-1AC2-B04C-BB65-51C0F4FDA88C}" type="pres">
      <dgm:prSet presAssocID="{B5C14529-86D8-804E-976C-96A44D4D64C6}" presName="composite" presStyleCnt="0"/>
      <dgm:spPr/>
    </dgm:pt>
    <dgm:pt modelId="{A670E44F-99DE-C14E-AE48-3F9A30D08121}" type="pres">
      <dgm:prSet presAssocID="{B5C14529-86D8-804E-976C-96A44D4D64C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5321D825-D22A-9548-B898-A0613EEF5C0A}" type="pres">
      <dgm:prSet presAssocID="{B5C14529-86D8-804E-976C-96A44D4D64C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70445225-3F75-AB42-B6BA-7F16EDE4ACF3}" type="pres">
      <dgm:prSet presAssocID="{B5C14529-86D8-804E-976C-96A44D4D64C6}" presName="BalanceSpacing" presStyleCnt="0"/>
      <dgm:spPr/>
    </dgm:pt>
    <dgm:pt modelId="{E97597BF-E7AD-2243-8F5F-0BB4E77E77B2}" type="pres">
      <dgm:prSet presAssocID="{B5C14529-86D8-804E-976C-96A44D4D64C6}" presName="BalanceSpacing1" presStyleCnt="0"/>
      <dgm:spPr/>
    </dgm:pt>
    <dgm:pt modelId="{012161CE-52D0-8145-9377-57D43737808C}" type="pres">
      <dgm:prSet presAssocID="{AF6233FD-A489-5244-B3C7-3059FA6E77FF}" presName="Accent1Text" presStyleLbl="node1" presStyleIdx="3" presStyleCnt="4"/>
      <dgm:spPr/>
    </dgm:pt>
  </dgm:ptLst>
  <dgm:cxnLst>
    <dgm:cxn modelId="{D5393018-F6BE-8B4D-AC3D-4E82FAA0009E}" type="presOf" srcId="{133F3FC8-A4F7-40D4-8D26-254D70F38A61}" destId="{3EB66750-FCAF-3440-98AB-90606561C851}" srcOrd="0" destOrd="0" presId="urn:microsoft.com/office/officeart/2008/layout/AlternatingHexagons"/>
    <dgm:cxn modelId="{D6DF6D1F-DBF9-9A49-8D7C-C2AA02EB23E8}" type="presOf" srcId="{BFBA1B32-0F56-4D04-AA5B-F027C7B31416}" destId="{8349D08D-165B-3544-BCFD-4DBF539B705D}" srcOrd="0" destOrd="0" presId="urn:microsoft.com/office/officeart/2008/layout/AlternatingHexagons"/>
    <dgm:cxn modelId="{B443CA2F-25C2-394E-80D2-D876022F008C}" type="presOf" srcId="{AF6233FD-A489-5244-B3C7-3059FA6E77FF}" destId="{012161CE-52D0-8145-9377-57D43737808C}" srcOrd="0" destOrd="0" presId="urn:microsoft.com/office/officeart/2008/layout/AlternatingHexagons"/>
    <dgm:cxn modelId="{7D53EA31-93F6-4149-A86B-F3634FA04B63}" type="presOf" srcId="{CD630A61-9EE4-4B36-A448-E8681DC640CC}" destId="{FB4EFE8F-85BF-6A4F-B2A4-69648AFCEED6}" srcOrd="0" destOrd="0" presId="urn:microsoft.com/office/officeart/2008/layout/AlternatingHexagons"/>
    <dgm:cxn modelId="{507D0B3B-8031-9340-BB24-4382313BB7F6}" srcId="{133F3FC8-A4F7-40D4-8D26-254D70F38A61}" destId="{B5C14529-86D8-804E-976C-96A44D4D64C6}" srcOrd="1" destOrd="0" parTransId="{49F74E7B-182B-5F4B-BE88-2CC15445D9EE}" sibTransId="{AF6233FD-A489-5244-B3C7-3059FA6E77FF}"/>
    <dgm:cxn modelId="{3E5510BD-513A-1846-BE24-DF0613049A1B}" type="presOf" srcId="{B5C14529-86D8-804E-976C-96A44D4D64C6}" destId="{A670E44F-99DE-C14E-AE48-3F9A30D08121}" srcOrd="0" destOrd="0" presId="urn:microsoft.com/office/officeart/2008/layout/AlternatingHexagons"/>
    <dgm:cxn modelId="{4F1B95FB-57A0-47AE-9019-2D4C53D9C884}" srcId="{133F3FC8-A4F7-40D4-8D26-254D70F38A61}" destId="{CD630A61-9EE4-4B36-A448-E8681DC640CC}" srcOrd="0" destOrd="0" parTransId="{84F35F61-3C9D-4A59-ABE3-5C40F44BAA90}" sibTransId="{BFBA1B32-0F56-4D04-AA5B-F027C7B31416}"/>
    <dgm:cxn modelId="{D399CB27-B4BF-3041-B949-C49C3E8FB3B5}" type="presParOf" srcId="{3EB66750-FCAF-3440-98AB-90606561C851}" destId="{2192C7C7-6E77-D14B-A922-DB41FAB3B9BF}" srcOrd="0" destOrd="0" presId="urn:microsoft.com/office/officeart/2008/layout/AlternatingHexagons"/>
    <dgm:cxn modelId="{0CB22666-000C-FF4D-BCA0-CD6E3B63CA03}" type="presParOf" srcId="{2192C7C7-6E77-D14B-A922-DB41FAB3B9BF}" destId="{FB4EFE8F-85BF-6A4F-B2A4-69648AFCEED6}" srcOrd="0" destOrd="0" presId="urn:microsoft.com/office/officeart/2008/layout/AlternatingHexagons"/>
    <dgm:cxn modelId="{2BD6EBBF-3E25-3649-868C-B0640F0A19CF}" type="presParOf" srcId="{2192C7C7-6E77-D14B-A922-DB41FAB3B9BF}" destId="{D7E911B7-5104-7E4B-BD56-6CDD648183CC}" srcOrd="1" destOrd="0" presId="urn:microsoft.com/office/officeart/2008/layout/AlternatingHexagons"/>
    <dgm:cxn modelId="{23374248-BF64-7542-A3DC-01344B9D7DBB}" type="presParOf" srcId="{2192C7C7-6E77-D14B-A922-DB41FAB3B9BF}" destId="{2A1587B2-9E0E-D94B-876E-6C63DA2E27EA}" srcOrd="2" destOrd="0" presId="urn:microsoft.com/office/officeart/2008/layout/AlternatingHexagons"/>
    <dgm:cxn modelId="{9256519D-BF09-414D-862B-723A3F090601}" type="presParOf" srcId="{2192C7C7-6E77-D14B-A922-DB41FAB3B9BF}" destId="{0B905EF7-B71C-854B-9877-E5CDC8DB5685}" srcOrd="3" destOrd="0" presId="urn:microsoft.com/office/officeart/2008/layout/AlternatingHexagons"/>
    <dgm:cxn modelId="{3781673A-27BE-724A-8E43-67D03113FC8B}" type="presParOf" srcId="{2192C7C7-6E77-D14B-A922-DB41FAB3B9BF}" destId="{8349D08D-165B-3544-BCFD-4DBF539B705D}" srcOrd="4" destOrd="0" presId="urn:microsoft.com/office/officeart/2008/layout/AlternatingHexagons"/>
    <dgm:cxn modelId="{584E22E2-877F-844C-B643-7FA54C96EFCA}" type="presParOf" srcId="{3EB66750-FCAF-3440-98AB-90606561C851}" destId="{612E5BAF-136D-BA47-9C2C-5B337FF81378}" srcOrd="1" destOrd="0" presId="urn:microsoft.com/office/officeart/2008/layout/AlternatingHexagons"/>
    <dgm:cxn modelId="{CD6D92AD-1CDC-C44A-880B-2A9E4FCBABF4}" type="presParOf" srcId="{3EB66750-FCAF-3440-98AB-90606561C851}" destId="{21B3786E-1AC2-B04C-BB65-51C0F4FDA88C}" srcOrd="2" destOrd="0" presId="urn:microsoft.com/office/officeart/2008/layout/AlternatingHexagons"/>
    <dgm:cxn modelId="{BA1C3FBB-CDDD-3543-AFDA-E0DBC6C61D06}" type="presParOf" srcId="{21B3786E-1AC2-B04C-BB65-51C0F4FDA88C}" destId="{A670E44F-99DE-C14E-AE48-3F9A30D08121}" srcOrd="0" destOrd="0" presId="urn:microsoft.com/office/officeart/2008/layout/AlternatingHexagons"/>
    <dgm:cxn modelId="{628F9EBD-B212-F943-A1BA-FF02BFBEB22B}" type="presParOf" srcId="{21B3786E-1AC2-B04C-BB65-51C0F4FDA88C}" destId="{5321D825-D22A-9548-B898-A0613EEF5C0A}" srcOrd="1" destOrd="0" presId="urn:microsoft.com/office/officeart/2008/layout/AlternatingHexagons"/>
    <dgm:cxn modelId="{39A254AF-86F7-A745-8718-F45C9CCF71CC}" type="presParOf" srcId="{21B3786E-1AC2-B04C-BB65-51C0F4FDA88C}" destId="{70445225-3F75-AB42-B6BA-7F16EDE4ACF3}" srcOrd="2" destOrd="0" presId="urn:microsoft.com/office/officeart/2008/layout/AlternatingHexagons"/>
    <dgm:cxn modelId="{F24D801E-1DCE-3747-93D0-861B4BE32C69}" type="presParOf" srcId="{21B3786E-1AC2-B04C-BB65-51C0F4FDA88C}" destId="{E97597BF-E7AD-2243-8F5F-0BB4E77E77B2}" srcOrd="3" destOrd="0" presId="urn:microsoft.com/office/officeart/2008/layout/AlternatingHexagons"/>
    <dgm:cxn modelId="{AE351177-3C28-6347-8B74-D3A90A9C1C7F}" type="presParOf" srcId="{21B3786E-1AC2-B04C-BB65-51C0F4FDA88C}" destId="{012161CE-52D0-8145-9377-57D43737808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3F3FC8-A4F7-40D4-8D26-254D70F38A61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D630A61-9EE4-4B36-A448-E8681DC640CC}">
      <dgm:prSet/>
      <dgm:spPr/>
      <dgm:t>
        <a:bodyPr/>
        <a:lstStyle/>
        <a:p>
          <a:pPr rtl="0"/>
          <a:r>
            <a:rPr lang="he-IL" dirty="0"/>
            <a:t>להוריד חשיפה דולרית</a:t>
          </a:r>
          <a:endParaRPr lang="en-US" dirty="0"/>
        </a:p>
      </dgm:t>
    </dgm:pt>
    <dgm:pt modelId="{84F35F61-3C9D-4A59-ABE3-5C40F44BAA90}" type="parTrans" cxnId="{4F1B95FB-57A0-47AE-9019-2D4C53D9C884}">
      <dgm:prSet/>
      <dgm:spPr/>
      <dgm:t>
        <a:bodyPr/>
        <a:lstStyle/>
        <a:p>
          <a:endParaRPr lang="en-US" sz="1800"/>
        </a:p>
      </dgm:t>
    </dgm:pt>
    <dgm:pt modelId="{BFBA1B32-0F56-4D04-AA5B-F027C7B31416}" type="sibTrans" cxnId="{4F1B95FB-57A0-47AE-9019-2D4C53D9C884}">
      <dgm:prSet/>
      <dgm:spPr/>
      <dgm:t>
        <a:bodyPr/>
        <a:lstStyle/>
        <a:p>
          <a:pPr rtl="1"/>
          <a:r>
            <a:rPr lang="he-IL" dirty="0" err="1"/>
            <a:t>מח"מ</a:t>
          </a:r>
          <a:r>
            <a:rPr lang="he-IL" dirty="0"/>
            <a:t> דינמי</a:t>
          </a:r>
          <a:endParaRPr lang="en-US" dirty="0"/>
        </a:p>
      </dgm:t>
    </dgm:pt>
    <dgm:pt modelId="{B5C14529-86D8-804E-976C-96A44D4D64C6}">
      <dgm:prSet/>
      <dgm:spPr/>
      <dgm:t>
        <a:bodyPr/>
        <a:lstStyle/>
        <a:p>
          <a:pPr rtl="1"/>
          <a:r>
            <a:rPr lang="he-IL" dirty="0"/>
            <a:t>עדיפות לצמודים</a:t>
          </a:r>
          <a:endParaRPr lang="en-US" dirty="0"/>
        </a:p>
      </dgm:t>
    </dgm:pt>
    <dgm:pt modelId="{49F74E7B-182B-5F4B-BE88-2CC15445D9EE}" type="parTrans" cxnId="{507D0B3B-8031-9340-BB24-4382313BB7F6}">
      <dgm:prSet/>
      <dgm:spPr/>
      <dgm:t>
        <a:bodyPr/>
        <a:lstStyle/>
        <a:p>
          <a:endParaRPr lang="en-US"/>
        </a:p>
      </dgm:t>
    </dgm:pt>
    <dgm:pt modelId="{AF6233FD-A489-5244-B3C7-3059FA6E77FF}" type="sibTrans" cxnId="{507D0B3B-8031-9340-BB24-4382313BB7F6}">
      <dgm:prSet/>
      <dgm:spPr/>
      <dgm:t>
        <a:bodyPr/>
        <a:lstStyle/>
        <a:p>
          <a:pPr rtl="1"/>
          <a:r>
            <a:rPr lang="he-IL" dirty="0"/>
            <a:t>בנקים ביטוח גז </a:t>
          </a:r>
          <a:endParaRPr lang="en-US" dirty="0"/>
        </a:p>
      </dgm:t>
    </dgm:pt>
    <dgm:pt modelId="{F8D48C45-DCF3-504A-AFC0-97DC4D3F4589}" type="pres">
      <dgm:prSet presAssocID="{133F3FC8-A4F7-40D4-8D26-254D70F38A61}" presName="Name0" presStyleCnt="0">
        <dgm:presLayoutVars>
          <dgm:chMax/>
          <dgm:chPref/>
          <dgm:dir/>
          <dgm:animLvl val="lvl"/>
        </dgm:presLayoutVars>
      </dgm:prSet>
      <dgm:spPr/>
    </dgm:pt>
    <dgm:pt modelId="{A90E1541-84A5-524B-8AAE-148A0A1CD856}" type="pres">
      <dgm:prSet presAssocID="{CD630A61-9EE4-4B36-A448-E8681DC640CC}" presName="composite" presStyleCnt="0"/>
      <dgm:spPr/>
    </dgm:pt>
    <dgm:pt modelId="{30E94B8E-3AA8-FD48-9251-16016897EB7E}" type="pres">
      <dgm:prSet presAssocID="{CD630A61-9EE4-4B36-A448-E8681DC640CC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AB680FF9-DB8F-D54C-B4EE-70B795B15C9E}" type="pres">
      <dgm:prSet presAssocID="{CD630A61-9EE4-4B36-A448-E8681DC640CC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F9E86B9C-7595-F348-869B-54D20B68F3A8}" type="pres">
      <dgm:prSet presAssocID="{CD630A61-9EE4-4B36-A448-E8681DC640CC}" presName="BalanceSpacing" presStyleCnt="0"/>
      <dgm:spPr/>
    </dgm:pt>
    <dgm:pt modelId="{E21705F2-4968-EC44-A62D-FC148E6BA6F8}" type="pres">
      <dgm:prSet presAssocID="{CD630A61-9EE4-4B36-A448-E8681DC640CC}" presName="BalanceSpacing1" presStyleCnt="0"/>
      <dgm:spPr/>
    </dgm:pt>
    <dgm:pt modelId="{D6FE2A68-F2E5-5847-AC2C-65E32516307A}" type="pres">
      <dgm:prSet presAssocID="{BFBA1B32-0F56-4D04-AA5B-F027C7B31416}" presName="Accent1Text" presStyleLbl="node1" presStyleIdx="1" presStyleCnt="4"/>
      <dgm:spPr/>
    </dgm:pt>
    <dgm:pt modelId="{F6E4719E-DCD6-5C4E-8CA9-244840959FB5}" type="pres">
      <dgm:prSet presAssocID="{BFBA1B32-0F56-4D04-AA5B-F027C7B31416}" presName="spaceBetweenRectangles" presStyleCnt="0"/>
      <dgm:spPr/>
    </dgm:pt>
    <dgm:pt modelId="{8E34419E-4BB4-7341-BD13-768FB90BBD84}" type="pres">
      <dgm:prSet presAssocID="{B5C14529-86D8-804E-976C-96A44D4D64C6}" presName="composite" presStyleCnt="0"/>
      <dgm:spPr/>
    </dgm:pt>
    <dgm:pt modelId="{0126EBBE-7D87-F84F-9360-FFD520361AEC}" type="pres">
      <dgm:prSet presAssocID="{B5C14529-86D8-804E-976C-96A44D4D64C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8DE002A-A52C-A040-9313-AD62E8336478}" type="pres">
      <dgm:prSet presAssocID="{B5C14529-86D8-804E-976C-96A44D4D64C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57EC0D2D-FD33-2F4A-8AB3-3D7A81AB09E1}" type="pres">
      <dgm:prSet presAssocID="{B5C14529-86D8-804E-976C-96A44D4D64C6}" presName="BalanceSpacing" presStyleCnt="0"/>
      <dgm:spPr/>
    </dgm:pt>
    <dgm:pt modelId="{1DEF1720-361B-1F4B-B482-A23D1F6EDA5A}" type="pres">
      <dgm:prSet presAssocID="{B5C14529-86D8-804E-976C-96A44D4D64C6}" presName="BalanceSpacing1" presStyleCnt="0"/>
      <dgm:spPr/>
    </dgm:pt>
    <dgm:pt modelId="{E81FDBA4-8883-744C-9270-F0A59573679C}" type="pres">
      <dgm:prSet presAssocID="{AF6233FD-A489-5244-B3C7-3059FA6E77FF}" presName="Accent1Text" presStyleLbl="node1" presStyleIdx="3" presStyleCnt="4"/>
      <dgm:spPr/>
    </dgm:pt>
  </dgm:ptLst>
  <dgm:cxnLst>
    <dgm:cxn modelId="{DD0F6B2D-EE3D-B145-BE20-F0270AD919F4}" type="presOf" srcId="{CD630A61-9EE4-4B36-A448-E8681DC640CC}" destId="{30E94B8E-3AA8-FD48-9251-16016897EB7E}" srcOrd="0" destOrd="0" presId="urn:microsoft.com/office/officeart/2008/layout/AlternatingHexagons"/>
    <dgm:cxn modelId="{C2699837-5261-E746-94CE-A5CA1E213DEE}" type="presOf" srcId="{AF6233FD-A489-5244-B3C7-3059FA6E77FF}" destId="{E81FDBA4-8883-744C-9270-F0A59573679C}" srcOrd="0" destOrd="0" presId="urn:microsoft.com/office/officeart/2008/layout/AlternatingHexagons"/>
    <dgm:cxn modelId="{507D0B3B-8031-9340-BB24-4382313BB7F6}" srcId="{133F3FC8-A4F7-40D4-8D26-254D70F38A61}" destId="{B5C14529-86D8-804E-976C-96A44D4D64C6}" srcOrd="1" destOrd="0" parTransId="{49F74E7B-182B-5F4B-BE88-2CC15445D9EE}" sibTransId="{AF6233FD-A489-5244-B3C7-3059FA6E77FF}"/>
    <dgm:cxn modelId="{602D9D5E-4CC2-4A45-A103-2D5E133E8A0C}" type="presOf" srcId="{B5C14529-86D8-804E-976C-96A44D4D64C6}" destId="{0126EBBE-7D87-F84F-9360-FFD520361AEC}" srcOrd="0" destOrd="0" presId="urn:microsoft.com/office/officeart/2008/layout/AlternatingHexagons"/>
    <dgm:cxn modelId="{05636383-6903-5444-906D-F98FC2DE87A8}" type="presOf" srcId="{BFBA1B32-0F56-4D04-AA5B-F027C7B31416}" destId="{D6FE2A68-F2E5-5847-AC2C-65E32516307A}" srcOrd="0" destOrd="0" presId="urn:microsoft.com/office/officeart/2008/layout/AlternatingHexagons"/>
    <dgm:cxn modelId="{5251678B-8447-B345-AA0F-F6BCF2397FC1}" type="presOf" srcId="{133F3FC8-A4F7-40D4-8D26-254D70F38A61}" destId="{F8D48C45-DCF3-504A-AFC0-97DC4D3F4589}" srcOrd="0" destOrd="0" presId="urn:microsoft.com/office/officeart/2008/layout/AlternatingHexagons"/>
    <dgm:cxn modelId="{4F1B95FB-57A0-47AE-9019-2D4C53D9C884}" srcId="{133F3FC8-A4F7-40D4-8D26-254D70F38A61}" destId="{CD630A61-9EE4-4B36-A448-E8681DC640CC}" srcOrd="0" destOrd="0" parTransId="{84F35F61-3C9D-4A59-ABE3-5C40F44BAA90}" sibTransId="{BFBA1B32-0F56-4D04-AA5B-F027C7B31416}"/>
    <dgm:cxn modelId="{6ACB736A-E446-AA4D-A1DC-F6735DD6CE2C}" type="presParOf" srcId="{F8D48C45-DCF3-504A-AFC0-97DC4D3F4589}" destId="{A90E1541-84A5-524B-8AAE-148A0A1CD856}" srcOrd="0" destOrd="0" presId="urn:microsoft.com/office/officeart/2008/layout/AlternatingHexagons"/>
    <dgm:cxn modelId="{DAA87DAF-E259-AF45-B5BF-290EC1FC3AA3}" type="presParOf" srcId="{A90E1541-84A5-524B-8AAE-148A0A1CD856}" destId="{30E94B8E-3AA8-FD48-9251-16016897EB7E}" srcOrd="0" destOrd="0" presId="urn:microsoft.com/office/officeart/2008/layout/AlternatingHexagons"/>
    <dgm:cxn modelId="{7FFAC9CA-12C2-A844-9F58-478C26776E8B}" type="presParOf" srcId="{A90E1541-84A5-524B-8AAE-148A0A1CD856}" destId="{AB680FF9-DB8F-D54C-B4EE-70B795B15C9E}" srcOrd="1" destOrd="0" presId="urn:microsoft.com/office/officeart/2008/layout/AlternatingHexagons"/>
    <dgm:cxn modelId="{D3BDE1B8-593E-7B46-9827-967A364ACEE2}" type="presParOf" srcId="{A90E1541-84A5-524B-8AAE-148A0A1CD856}" destId="{F9E86B9C-7595-F348-869B-54D20B68F3A8}" srcOrd="2" destOrd="0" presId="urn:microsoft.com/office/officeart/2008/layout/AlternatingHexagons"/>
    <dgm:cxn modelId="{BA40B3B5-0388-FC4F-BD8B-E2FC54BCA621}" type="presParOf" srcId="{A90E1541-84A5-524B-8AAE-148A0A1CD856}" destId="{E21705F2-4968-EC44-A62D-FC148E6BA6F8}" srcOrd="3" destOrd="0" presId="urn:microsoft.com/office/officeart/2008/layout/AlternatingHexagons"/>
    <dgm:cxn modelId="{501D2652-05FF-B947-8A0D-7C2F56423C9E}" type="presParOf" srcId="{A90E1541-84A5-524B-8AAE-148A0A1CD856}" destId="{D6FE2A68-F2E5-5847-AC2C-65E32516307A}" srcOrd="4" destOrd="0" presId="urn:microsoft.com/office/officeart/2008/layout/AlternatingHexagons"/>
    <dgm:cxn modelId="{885B3016-D2B6-A94A-A283-8891F2A87B1E}" type="presParOf" srcId="{F8D48C45-DCF3-504A-AFC0-97DC4D3F4589}" destId="{F6E4719E-DCD6-5C4E-8CA9-244840959FB5}" srcOrd="1" destOrd="0" presId="urn:microsoft.com/office/officeart/2008/layout/AlternatingHexagons"/>
    <dgm:cxn modelId="{41B57BE5-7298-EF4A-89C0-3233A1DF2C60}" type="presParOf" srcId="{F8D48C45-DCF3-504A-AFC0-97DC4D3F4589}" destId="{8E34419E-4BB4-7341-BD13-768FB90BBD84}" srcOrd="2" destOrd="0" presId="urn:microsoft.com/office/officeart/2008/layout/AlternatingHexagons"/>
    <dgm:cxn modelId="{CCEAB7DB-AC64-5148-BC14-37AB2415B81B}" type="presParOf" srcId="{8E34419E-4BB4-7341-BD13-768FB90BBD84}" destId="{0126EBBE-7D87-F84F-9360-FFD520361AEC}" srcOrd="0" destOrd="0" presId="urn:microsoft.com/office/officeart/2008/layout/AlternatingHexagons"/>
    <dgm:cxn modelId="{18D5B465-DF0B-394A-BD05-1D2312CD5825}" type="presParOf" srcId="{8E34419E-4BB4-7341-BD13-768FB90BBD84}" destId="{E8DE002A-A52C-A040-9313-AD62E8336478}" srcOrd="1" destOrd="0" presId="urn:microsoft.com/office/officeart/2008/layout/AlternatingHexagons"/>
    <dgm:cxn modelId="{4EF85BC7-CD15-CB4B-A36E-B2F5C91DD484}" type="presParOf" srcId="{8E34419E-4BB4-7341-BD13-768FB90BBD84}" destId="{57EC0D2D-FD33-2F4A-8AB3-3D7A81AB09E1}" srcOrd="2" destOrd="0" presId="urn:microsoft.com/office/officeart/2008/layout/AlternatingHexagons"/>
    <dgm:cxn modelId="{3DE24AC8-91FA-3E44-9EE2-EB450E22413D}" type="presParOf" srcId="{8E34419E-4BB4-7341-BD13-768FB90BBD84}" destId="{1DEF1720-361B-1F4B-B482-A23D1F6EDA5A}" srcOrd="3" destOrd="0" presId="urn:microsoft.com/office/officeart/2008/layout/AlternatingHexagons"/>
    <dgm:cxn modelId="{8A641796-6CD2-EF45-A3BE-7841FBF31CB7}" type="presParOf" srcId="{8E34419E-4BB4-7341-BD13-768FB90BBD84}" destId="{E81FDBA4-8883-744C-9270-F0A59573679C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223968-637D-42A6-A44B-619120CEF903}" type="doc">
      <dgm:prSet loTypeId="urn:microsoft.com/office/officeart/2005/8/layout/bProcess4" loCatId="process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DA68BC3F-3086-494D-B624-DAF5D11315F2}">
      <dgm:prSet/>
      <dgm:spPr/>
      <dgm:t>
        <a:bodyPr/>
        <a:lstStyle/>
        <a:p>
          <a:r>
            <a:rPr lang="he-IL"/>
            <a:t>לא צריך להיות חכמים יותר מכל השאר - רק ממושמעים יותר</a:t>
          </a:r>
          <a:endParaRPr lang="en-US"/>
        </a:p>
      </dgm:t>
    </dgm:pt>
    <dgm:pt modelId="{5417B9EF-1876-4548-86F0-B314B79308E6}" type="parTrans" cxnId="{2C267BDA-288C-4ACF-A194-DFD116AF573C}">
      <dgm:prSet/>
      <dgm:spPr/>
      <dgm:t>
        <a:bodyPr/>
        <a:lstStyle/>
        <a:p>
          <a:endParaRPr lang="en-US"/>
        </a:p>
      </dgm:t>
    </dgm:pt>
    <dgm:pt modelId="{622C872F-2A8F-4ADB-A5B2-14D1C3FD4609}" type="sibTrans" cxnId="{2C267BDA-288C-4ACF-A194-DFD116AF573C}">
      <dgm:prSet/>
      <dgm:spPr/>
      <dgm:t>
        <a:bodyPr/>
        <a:lstStyle/>
        <a:p>
          <a:endParaRPr lang="en-US"/>
        </a:p>
      </dgm:t>
    </dgm:pt>
    <dgm:pt modelId="{7EA074B2-BEB4-4F8D-97B6-595AA0F22808}">
      <dgm:prSet/>
      <dgm:spPr/>
      <dgm:t>
        <a:bodyPr/>
        <a:lstStyle/>
        <a:p>
          <a:r>
            <a:rPr lang="he-IL"/>
            <a:t>שוק המניות יעיל מאוד בהעברת נכסים מחסרי סבלנות לבעלי סבלנות</a:t>
          </a:r>
          <a:endParaRPr lang="en-US"/>
        </a:p>
      </dgm:t>
    </dgm:pt>
    <dgm:pt modelId="{73F0AB22-466E-482E-BFDF-4E533D6C0463}" type="parTrans" cxnId="{3BCAC476-CE0A-42DB-B64E-7D6E58E4A50E}">
      <dgm:prSet/>
      <dgm:spPr/>
      <dgm:t>
        <a:bodyPr/>
        <a:lstStyle/>
        <a:p>
          <a:endParaRPr lang="en-US"/>
        </a:p>
      </dgm:t>
    </dgm:pt>
    <dgm:pt modelId="{FD902E44-15B7-43DF-8514-8B51CCCD9FD5}" type="sibTrans" cxnId="{3BCAC476-CE0A-42DB-B64E-7D6E58E4A50E}">
      <dgm:prSet/>
      <dgm:spPr/>
      <dgm:t>
        <a:bodyPr/>
        <a:lstStyle/>
        <a:p>
          <a:endParaRPr lang="en-US"/>
        </a:p>
      </dgm:t>
    </dgm:pt>
    <dgm:pt modelId="{1E8516F0-3798-4D5E-9B8F-9FCA8388F3E8}">
      <dgm:prSet/>
      <dgm:spPr/>
      <dgm:t>
        <a:bodyPr/>
        <a:lstStyle/>
        <a:p>
          <a:r>
            <a:rPr lang="he-IL"/>
            <a:t>גיוון נרחב בהשקעות נדרש כאשר המשקיעים אינם יודעים מה הם עושים</a:t>
          </a:r>
          <a:endParaRPr lang="en-US"/>
        </a:p>
      </dgm:t>
    </dgm:pt>
    <dgm:pt modelId="{E6763BBC-26DC-4E72-B5B2-92537FF79E55}" type="parTrans" cxnId="{95C5EF64-B0B4-415A-9772-8CDBD4BA8254}">
      <dgm:prSet/>
      <dgm:spPr/>
      <dgm:t>
        <a:bodyPr/>
        <a:lstStyle/>
        <a:p>
          <a:endParaRPr lang="en-US"/>
        </a:p>
      </dgm:t>
    </dgm:pt>
    <dgm:pt modelId="{E327565F-624F-47DA-AD75-A899BC3A4BB2}" type="sibTrans" cxnId="{95C5EF64-B0B4-415A-9772-8CDBD4BA8254}">
      <dgm:prSet/>
      <dgm:spPr/>
      <dgm:t>
        <a:bodyPr/>
        <a:lstStyle/>
        <a:p>
          <a:endParaRPr lang="en-US"/>
        </a:p>
      </dgm:t>
    </dgm:pt>
    <dgm:pt modelId="{34C78AB5-F644-7B4C-B59F-786D72B69097}" type="pres">
      <dgm:prSet presAssocID="{58223968-637D-42A6-A44B-619120CEF903}" presName="Name0" presStyleCnt="0">
        <dgm:presLayoutVars>
          <dgm:dir/>
          <dgm:resizeHandles/>
        </dgm:presLayoutVars>
      </dgm:prSet>
      <dgm:spPr/>
    </dgm:pt>
    <dgm:pt modelId="{470F7401-1FED-A243-8F1C-C478661C7039}" type="pres">
      <dgm:prSet presAssocID="{DA68BC3F-3086-494D-B624-DAF5D11315F2}" presName="compNode" presStyleCnt="0"/>
      <dgm:spPr/>
    </dgm:pt>
    <dgm:pt modelId="{FC8F3EA2-DA2C-474F-B0EE-0E2D30E3DE52}" type="pres">
      <dgm:prSet presAssocID="{DA68BC3F-3086-494D-B624-DAF5D11315F2}" presName="dummyConnPt" presStyleCnt="0"/>
      <dgm:spPr/>
    </dgm:pt>
    <dgm:pt modelId="{D3F6648B-27E7-6441-897C-1802DB3E191A}" type="pres">
      <dgm:prSet presAssocID="{DA68BC3F-3086-494D-B624-DAF5D11315F2}" presName="node" presStyleLbl="node1" presStyleIdx="0" presStyleCnt="3">
        <dgm:presLayoutVars>
          <dgm:bulletEnabled val="1"/>
        </dgm:presLayoutVars>
      </dgm:prSet>
      <dgm:spPr/>
    </dgm:pt>
    <dgm:pt modelId="{B67750C3-63BE-4044-A07A-9B3FFD298864}" type="pres">
      <dgm:prSet presAssocID="{622C872F-2A8F-4ADB-A5B2-14D1C3FD4609}" presName="sibTrans" presStyleLbl="bgSibTrans2D1" presStyleIdx="0" presStyleCnt="2"/>
      <dgm:spPr/>
    </dgm:pt>
    <dgm:pt modelId="{46FFF5DD-DD9D-EC4B-B43D-6392566C4F13}" type="pres">
      <dgm:prSet presAssocID="{7EA074B2-BEB4-4F8D-97B6-595AA0F22808}" presName="compNode" presStyleCnt="0"/>
      <dgm:spPr/>
    </dgm:pt>
    <dgm:pt modelId="{5D2854A6-7EC3-B442-AF76-6D35327FD6A3}" type="pres">
      <dgm:prSet presAssocID="{7EA074B2-BEB4-4F8D-97B6-595AA0F22808}" presName="dummyConnPt" presStyleCnt="0"/>
      <dgm:spPr/>
    </dgm:pt>
    <dgm:pt modelId="{926F0401-0E9E-3748-9A07-0AC4BF195EC1}" type="pres">
      <dgm:prSet presAssocID="{7EA074B2-BEB4-4F8D-97B6-595AA0F22808}" presName="node" presStyleLbl="node1" presStyleIdx="1" presStyleCnt="3">
        <dgm:presLayoutVars>
          <dgm:bulletEnabled val="1"/>
        </dgm:presLayoutVars>
      </dgm:prSet>
      <dgm:spPr/>
    </dgm:pt>
    <dgm:pt modelId="{90C42959-48E9-DE49-94EC-3FD052A1A603}" type="pres">
      <dgm:prSet presAssocID="{FD902E44-15B7-43DF-8514-8B51CCCD9FD5}" presName="sibTrans" presStyleLbl="bgSibTrans2D1" presStyleIdx="1" presStyleCnt="2"/>
      <dgm:spPr/>
    </dgm:pt>
    <dgm:pt modelId="{969AB9DA-ACF1-1C4A-A12B-30D85BA1B074}" type="pres">
      <dgm:prSet presAssocID="{1E8516F0-3798-4D5E-9B8F-9FCA8388F3E8}" presName="compNode" presStyleCnt="0"/>
      <dgm:spPr/>
    </dgm:pt>
    <dgm:pt modelId="{FC2E1C86-7EA7-CF4B-96F6-3ACF3A4FEE82}" type="pres">
      <dgm:prSet presAssocID="{1E8516F0-3798-4D5E-9B8F-9FCA8388F3E8}" presName="dummyConnPt" presStyleCnt="0"/>
      <dgm:spPr/>
    </dgm:pt>
    <dgm:pt modelId="{8B0EF983-8D96-9243-A9F2-DA9D017FCD2F}" type="pres">
      <dgm:prSet presAssocID="{1E8516F0-3798-4D5E-9B8F-9FCA8388F3E8}" presName="node" presStyleLbl="node1" presStyleIdx="2" presStyleCnt="3">
        <dgm:presLayoutVars>
          <dgm:bulletEnabled val="1"/>
        </dgm:presLayoutVars>
      </dgm:prSet>
      <dgm:spPr/>
    </dgm:pt>
  </dgm:ptLst>
  <dgm:cxnLst>
    <dgm:cxn modelId="{95C5EF64-B0B4-415A-9772-8CDBD4BA8254}" srcId="{58223968-637D-42A6-A44B-619120CEF903}" destId="{1E8516F0-3798-4D5E-9B8F-9FCA8388F3E8}" srcOrd="2" destOrd="0" parTransId="{E6763BBC-26DC-4E72-B5B2-92537FF79E55}" sibTransId="{E327565F-624F-47DA-AD75-A899BC3A4BB2}"/>
    <dgm:cxn modelId="{AFDE3149-580B-F84A-BD7A-A8F89A7924D7}" type="presOf" srcId="{1E8516F0-3798-4D5E-9B8F-9FCA8388F3E8}" destId="{8B0EF983-8D96-9243-A9F2-DA9D017FCD2F}" srcOrd="0" destOrd="0" presId="urn:microsoft.com/office/officeart/2005/8/layout/bProcess4"/>
    <dgm:cxn modelId="{217A1C56-253F-3240-A669-187F16A38227}" type="presOf" srcId="{7EA074B2-BEB4-4F8D-97B6-595AA0F22808}" destId="{926F0401-0E9E-3748-9A07-0AC4BF195EC1}" srcOrd="0" destOrd="0" presId="urn:microsoft.com/office/officeart/2005/8/layout/bProcess4"/>
    <dgm:cxn modelId="{3BCAC476-CE0A-42DB-B64E-7D6E58E4A50E}" srcId="{58223968-637D-42A6-A44B-619120CEF903}" destId="{7EA074B2-BEB4-4F8D-97B6-595AA0F22808}" srcOrd="1" destOrd="0" parTransId="{73F0AB22-466E-482E-BFDF-4E533D6C0463}" sibTransId="{FD902E44-15B7-43DF-8514-8B51CCCD9FD5}"/>
    <dgm:cxn modelId="{5EEE238A-A7E3-8644-8171-4D384DFB13A9}" type="presOf" srcId="{DA68BC3F-3086-494D-B624-DAF5D11315F2}" destId="{D3F6648B-27E7-6441-897C-1802DB3E191A}" srcOrd="0" destOrd="0" presId="urn:microsoft.com/office/officeart/2005/8/layout/bProcess4"/>
    <dgm:cxn modelId="{C575758D-6525-B54C-A847-D7B850C51C51}" type="presOf" srcId="{58223968-637D-42A6-A44B-619120CEF903}" destId="{34C78AB5-F644-7B4C-B59F-786D72B69097}" srcOrd="0" destOrd="0" presId="urn:microsoft.com/office/officeart/2005/8/layout/bProcess4"/>
    <dgm:cxn modelId="{6EB004A6-7DD2-0E46-BFE4-6EA23CFD680E}" type="presOf" srcId="{622C872F-2A8F-4ADB-A5B2-14D1C3FD4609}" destId="{B67750C3-63BE-4044-A07A-9B3FFD298864}" srcOrd="0" destOrd="0" presId="urn:microsoft.com/office/officeart/2005/8/layout/bProcess4"/>
    <dgm:cxn modelId="{D97EE7C4-A99C-2B44-8A64-7742C93AC432}" type="presOf" srcId="{FD902E44-15B7-43DF-8514-8B51CCCD9FD5}" destId="{90C42959-48E9-DE49-94EC-3FD052A1A603}" srcOrd="0" destOrd="0" presId="urn:microsoft.com/office/officeart/2005/8/layout/bProcess4"/>
    <dgm:cxn modelId="{2C267BDA-288C-4ACF-A194-DFD116AF573C}" srcId="{58223968-637D-42A6-A44B-619120CEF903}" destId="{DA68BC3F-3086-494D-B624-DAF5D11315F2}" srcOrd="0" destOrd="0" parTransId="{5417B9EF-1876-4548-86F0-B314B79308E6}" sibTransId="{622C872F-2A8F-4ADB-A5B2-14D1C3FD4609}"/>
    <dgm:cxn modelId="{DA61F27D-560E-F94A-B9EE-B97DA80A2A5F}" type="presParOf" srcId="{34C78AB5-F644-7B4C-B59F-786D72B69097}" destId="{470F7401-1FED-A243-8F1C-C478661C7039}" srcOrd="0" destOrd="0" presId="urn:microsoft.com/office/officeart/2005/8/layout/bProcess4"/>
    <dgm:cxn modelId="{294A9CE9-8E7D-CD4B-8FD0-06DA0E8740E1}" type="presParOf" srcId="{470F7401-1FED-A243-8F1C-C478661C7039}" destId="{FC8F3EA2-DA2C-474F-B0EE-0E2D30E3DE52}" srcOrd="0" destOrd="0" presId="urn:microsoft.com/office/officeart/2005/8/layout/bProcess4"/>
    <dgm:cxn modelId="{BBEC6235-298B-6242-893F-08AB3151965D}" type="presParOf" srcId="{470F7401-1FED-A243-8F1C-C478661C7039}" destId="{D3F6648B-27E7-6441-897C-1802DB3E191A}" srcOrd="1" destOrd="0" presId="urn:microsoft.com/office/officeart/2005/8/layout/bProcess4"/>
    <dgm:cxn modelId="{9FADD62A-85B5-DC4D-A6AD-268DA5F05F3E}" type="presParOf" srcId="{34C78AB5-F644-7B4C-B59F-786D72B69097}" destId="{B67750C3-63BE-4044-A07A-9B3FFD298864}" srcOrd="1" destOrd="0" presId="urn:microsoft.com/office/officeart/2005/8/layout/bProcess4"/>
    <dgm:cxn modelId="{2A7EB3B8-DEAA-F345-894C-3F5165F630B8}" type="presParOf" srcId="{34C78AB5-F644-7B4C-B59F-786D72B69097}" destId="{46FFF5DD-DD9D-EC4B-B43D-6392566C4F13}" srcOrd="2" destOrd="0" presId="urn:microsoft.com/office/officeart/2005/8/layout/bProcess4"/>
    <dgm:cxn modelId="{0A54A45F-0738-984C-AE0D-9A41FEF407E6}" type="presParOf" srcId="{46FFF5DD-DD9D-EC4B-B43D-6392566C4F13}" destId="{5D2854A6-7EC3-B442-AF76-6D35327FD6A3}" srcOrd="0" destOrd="0" presId="urn:microsoft.com/office/officeart/2005/8/layout/bProcess4"/>
    <dgm:cxn modelId="{FCC19CA5-14DD-3841-9887-B08F09DF74DB}" type="presParOf" srcId="{46FFF5DD-DD9D-EC4B-B43D-6392566C4F13}" destId="{926F0401-0E9E-3748-9A07-0AC4BF195EC1}" srcOrd="1" destOrd="0" presId="urn:microsoft.com/office/officeart/2005/8/layout/bProcess4"/>
    <dgm:cxn modelId="{6E10A9A7-8247-2E4A-9632-12C3ED79BB6E}" type="presParOf" srcId="{34C78AB5-F644-7B4C-B59F-786D72B69097}" destId="{90C42959-48E9-DE49-94EC-3FD052A1A603}" srcOrd="3" destOrd="0" presId="urn:microsoft.com/office/officeart/2005/8/layout/bProcess4"/>
    <dgm:cxn modelId="{248FE55C-A0F9-0B4C-AFAC-ADA5CF90CAD2}" type="presParOf" srcId="{34C78AB5-F644-7B4C-B59F-786D72B69097}" destId="{969AB9DA-ACF1-1C4A-A12B-30D85BA1B074}" srcOrd="4" destOrd="0" presId="urn:microsoft.com/office/officeart/2005/8/layout/bProcess4"/>
    <dgm:cxn modelId="{FD01BA79-CF2D-F44B-900B-BBD7BDBC3419}" type="presParOf" srcId="{969AB9DA-ACF1-1C4A-A12B-30D85BA1B074}" destId="{FC2E1C86-7EA7-CF4B-96F6-3ACF3A4FEE82}" srcOrd="0" destOrd="0" presId="urn:microsoft.com/office/officeart/2005/8/layout/bProcess4"/>
    <dgm:cxn modelId="{A2B1F3B2-2072-204D-BDD3-3CCCDA7D25FA}" type="presParOf" srcId="{969AB9DA-ACF1-1C4A-A12B-30D85BA1B074}" destId="{8B0EF983-8D96-9243-A9F2-DA9D017FCD2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FF2CF-B130-8F49-8E7E-E1E4C3F86914}">
      <dsp:nvSpPr>
        <dsp:cNvPr id="0" name=""/>
        <dsp:cNvSpPr/>
      </dsp:nvSpPr>
      <dsp:spPr>
        <a:xfrm rot="5400000">
          <a:off x="4604982" y="153204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kern="1200" dirty="0"/>
            <a:t>תשואות בטווח 3%-3.5%</a:t>
          </a:r>
          <a:endParaRPr lang="en-US" sz="2600" kern="1200" dirty="0"/>
        </a:p>
      </dsp:txBody>
      <dsp:txXfrm rot="-5400000">
        <a:off x="5077004" y="366966"/>
        <a:ext cx="1409299" cy="1619886"/>
      </dsp:txXfrm>
    </dsp:sp>
    <dsp:sp modelId="{EC5F47F0-4FF9-4A4A-A7F1-38C20859EE85}">
      <dsp:nvSpPr>
        <dsp:cNvPr id="0" name=""/>
        <dsp:cNvSpPr/>
      </dsp:nvSpPr>
      <dsp:spPr>
        <a:xfrm>
          <a:off x="6867487" y="470906"/>
          <a:ext cx="2626332" cy="14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03F1D5-5933-854B-B860-46662BA459A8}">
      <dsp:nvSpPr>
        <dsp:cNvPr id="0" name=""/>
        <dsp:cNvSpPr/>
      </dsp:nvSpPr>
      <dsp:spPr>
        <a:xfrm rot="5400000">
          <a:off x="2393779" y="153204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/>
            <a:t>חשיפה אמריקאית מעניינת</a:t>
          </a:r>
          <a:endParaRPr lang="en-US" sz="2700" b="1" kern="1200" dirty="0"/>
        </a:p>
      </dsp:txBody>
      <dsp:txXfrm rot="-5400000">
        <a:off x="2865801" y="366966"/>
        <a:ext cx="1409299" cy="1619886"/>
      </dsp:txXfrm>
    </dsp:sp>
    <dsp:sp modelId="{5D6EED63-3A30-8E41-B980-5645727CFEDE}">
      <dsp:nvSpPr>
        <dsp:cNvPr id="0" name=""/>
        <dsp:cNvSpPr/>
      </dsp:nvSpPr>
      <dsp:spPr>
        <a:xfrm rot="5400000">
          <a:off x="3495144" y="2150723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600" b="1" kern="1200" dirty="0"/>
            <a:t>דינמיות באחזקת מניות</a:t>
          </a:r>
          <a:endParaRPr lang="en-US" sz="2600" b="1" kern="1200" dirty="0"/>
        </a:p>
      </dsp:txBody>
      <dsp:txXfrm rot="-5400000">
        <a:off x="3967166" y="2364485"/>
        <a:ext cx="1409299" cy="1619886"/>
      </dsp:txXfrm>
    </dsp:sp>
    <dsp:sp modelId="{4AF1B847-3267-CE43-A52E-2C4EA9FABEFB}">
      <dsp:nvSpPr>
        <dsp:cNvPr id="0" name=""/>
        <dsp:cNvSpPr/>
      </dsp:nvSpPr>
      <dsp:spPr>
        <a:xfrm>
          <a:off x="1021779" y="2468425"/>
          <a:ext cx="2541612" cy="14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2A3304-300F-7F47-B239-31694E03D7E3}">
      <dsp:nvSpPr>
        <dsp:cNvPr id="0" name=""/>
        <dsp:cNvSpPr/>
      </dsp:nvSpPr>
      <dsp:spPr>
        <a:xfrm rot="5400000">
          <a:off x="5706347" y="2150723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/>
            <a:t>הסכם ארה"ב סין טריגר כפול</a:t>
          </a:r>
          <a:endParaRPr lang="en-US" sz="2800" b="1" kern="1200" dirty="0"/>
        </a:p>
      </dsp:txBody>
      <dsp:txXfrm rot="-5400000">
        <a:off x="6178369" y="2364485"/>
        <a:ext cx="1409299" cy="1619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4EFE8F-85BF-6A4F-B2A4-69648AFCEED6}">
      <dsp:nvSpPr>
        <dsp:cNvPr id="0" name=""/>
        <dsp:cNvSpPr/>
      </dsp:nvSpPr>
      <dsp:spPr>
        <a:xfrm rot="5400000">
          <a:off x="4646129" y="145499"/>
          <a:ext cx="2205012" cy="1918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b="1" kern="1200" dirty="0"/>
            <a:t>אחזקה חסרה באירו</a:t>
          </a:r>
          <a:endParaRPr lang="en-US" sz="3000" kern="1200" dirty="0"/>
        </a:p>
      </dsp:txBody>
      <dsp:txXfrm rot="-5400000">
        <a:off x="5088399" y="345788"/>
        <a:ext cx="1320471" cy="1517784"/>
      </dsp:txXfrm>
    </dsp:sp>
    <dsp:sp modelId="{D7E911B7-5104-7E4B-BD56-6CDD648183CC}">
      <dsp:nvSpPr>
        <dsp:cNvPr id="0" name=""/>
        <dsp:cNvSpPr/>
      </dsp:nvSpPr>
      <dsp:spPr>
        <a:xfrm>
          <a:off x="6766028" y="443175"/>
          <a:ext cx="2460794" cy="13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49D08D-165B-3544-BCFD-4DBF539B705D}">
      <dsp:nvSpPr>
        <dsp:cNvPr id="0" name=""/>
        <dsp:cNvSpPr/>
      </dsp:nvSpPr>
      <dsp:spPr>
        <a:xfrm rot="5400000">
          <a:off x="2574299" y="145499"/>
          <a:ext cx="2205012" cy="1918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/>
            <a:t>אחזקה חסרה במניות אירופה</a:t>
          </a:r>
          <a:endParaRPr lang="en-US" sz="2800" kern="1200" dirty="0"/>
        </a:p>
      </dsp:txBody>
      <dsp:txXfrm rot="-5400000">
        <a:off x="3016569" y="345788"/>
        <a:ext cx="1320471" cy="1517784"/>
      </dsp:txXfrm>
    </dsp:sp>
    <dsp:sp modelId="{A670E44F-99DE-C14E-AE48-3F9A30D08121}">
      <dsp:nvSpPr>
        <dsp:cNvPr id="0" name=""/>
        <dsp:cNvSpPr/>
      </dsp:nvSpPr>
      <dsp:spPr>
        <a:xfrm rot="5400000">
          <a:off x="3606245" y="2017113"/>
          <a:ext cx="2205012" cy="1918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000" kern="1200" dirty="0"/>
            <a:t>שורט אג"ח אירופה</a:t>
          </a:r>
          <a:endParaRPr lang="en-US" sz="3000" kern="1200" dirty="0"/>
        </a:p>
      </dsp:txBody>
      <dsp:txXfrm rot="-5400000">
        <a:off x="4048515" y="2217402"/>
        <a:ext cx="1320471" cy="1517784"/>
      </dsp:txXfrm>
    </dsp:sp>
    <dsp:sp modelId="{5321D825-D22A-9548-B898-A0613EEF5C0A}">
      <dsp:nvSpPr>
        <dsp:cNvPr id="0" name=""/>
        <dsp:cNvSpPr/>
      </dsp:nvSpPr>
      <dsp:spPr>
        <a:xfrm>
          <a:off x="1288777" y="2314790"/>
          <a:ext cx="2381413" cy="1323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2161CE-52D0-8145-9377-57D43737808C}">
      <dsp:nvSpPr>
        <dsp:cNvPr id="0" name=""/>
        <dsp:cNvSpPr/>
      </dsp:nvSpPr>
      <dsp:spPr>
        <a:xfrm rot="5400000">
          <a:off x="5678075" y="2017113"/>
          <a:ext cx="2205012" cy="191836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6120345" y="2217402"/>
        <a:ext cx="1320471" cy="15177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94B8E-3AA8-FD48-9251-16016897EB7E}">
      <dsp:nvSpPr>
        <dsp:cNvPr id="0" name=""/>
        <dsp:cNvSpPr/>
      </dsp:nvSpPr>
      <dsp:spPr>
        <a:xfrm rot="5400000">
          <a:off x="4604982" y="153204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להוריד חשיפה דולרית</a:t>
          </a:r>
          <a:endParaRPr lang="en-US" sz="2900" kern="1200" dirty="0"/>
        </a:p>
      </dsp:txBody>
      <dsp:txXfrm rot="-5400000">
        <a:off x="5077004" y="366966"/>
        <a:ext cx="1409299" cy="1619886"/>
      </dsp:txXfrm>
    </dsp:sp>
    <dsp:sp modelId="{AB680FF9-DB8F-D54C-B4EE-70B795B15C9E}">
      <dsp:nvSpPr>
        <dsp:cNvPr id="0" name=""/>
        <dsp:cNvSpPr/>
      </dsp:nvSpPr>
      <dsp:spPr>
        <a:xfrm>
          <a:off x="6867487" y="470906"/>
          <a:ext cx="2626332" cy="14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2A68-F2E5-5847-AC2C-65E32516307A}">
      <dsp:nvSpPr>
        <dsp:cNvPr id="0" name=""/>
        <dsp:cNvSpPr/>
      </dsp:nvSpPr>
      <dsp:spPr>
        <a:xfrm rot="5400000">
          <a:off x="2393779" y="153204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 err="1"/>
            <a:t>מח"מ</a:t>
          </a:r>
          <a:r>
            <a:rPr lang="he-IL" sz="3600" kern="1200" dirty="0"/>
            <a:t> דינמי</a:t>
          </a:r>
          <a:endParaRPr lang="en-US" sz="3600" kern="1200" dirty="0"/>
        </a:p>
      </dsp:txBody>
      <dsp:txXfrm rot="-5400000">
        <a:off x="2865801" y="366966"/>
        <a:ext cx="1409299" cy="1619886"/>
      </dsp:txXfrm>
    </dsp:sp>
    <dsp:sp modelId="{0126EBBE-7D87-F84F-9360-FFD520361AEC}">
      <dsp:nvSpPr>
        <dsp:cNvPr id="0" name=""/>
        <dsp:cNvSpPr/>
      </dsp:nvSpPr>
      <dsp:spPr>
        <a:xfrm rot="5400000">
          <a:off x="3495144" y="2150723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900" kern="1200" dirty="0"/>
            <a:t>עדיפות לצמודים</a:t>
          </a:r>
          <a:endParaRPr lang="en-US" sz="2900" kern="1200" dirty="0"/>
        </a:p>
      </dsp:txBody>
      <dsp:txXfrm rot="-5400000">
        <a:off x="3967166" y="2364485"/>
        <a:ext cx="1409299" cy="1619886"/>
      </dsp:txXfrm>
    </dsp:sp>
    <dsp:sp modelId="{E8DE002A-A52C-A040-9313-AD62E8336478}">
      <dsp:nvSpPr>
        <dsp:cNvPr id="0" name=""/>
        <dsp:cNvSpPr/>
      </dsp:nvSpPr>
      <dsp:spPr>
        <a:xfrm>
          <a:off x="1021779" y="2468425"/>
          <a:ext cx="2541612" cy="14120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FDBA4-8883-744C-9270-F0A59573679C}">
      <dsp:nvSpPr>
        <dsp:cNvPr id="0" name=""/>
        <dsp:cNvSpPr/>
      </dsp:nvSpPr>
      <dsp:spPr>
        <a:xfrm rot="5400000">
          <a:off x="5706347" y="2150723"/>
          <a:ext cx="2353344" cy="2047409"/>
        </a:xfrm>
        <a:prstGeom prst="hexagon">
          <a:avLst>
            <a:gd name="adj" fmla="val 25000"/>
            <a:gd name="vf" fmla="val 1154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600" kern="1200" dirty="0"/>
            <a:t>בנקים ביטוח גז </a:t>
          </a:r>
          <a:endParaRPr lang="en-US" sz="3600" kern="1200" dirty="0"/>
        </a:p>
      </dsp:txBody>
      <dsp:txXfrm rot="-5400000">
        <a:off x="6178369" y="2364485"/>
        <a:ext cx="1409299" cy="16198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750C3-63BE-4044-A07A-9B3FFD298864}">
      <dsp:nvSpPr>
        <dsp:cNvPr id="0" name=""/>
        <dsp:cNvSpPr/>
      </dsp:nvSpPr>
      <dsp:spPr>
        <a:xfrm rot="5400000">
          <a:off x="-469651" y="2391939"/>
          <a:ext cx="2078906" cy="251320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F6648B-27E7-6441-897C-1802DB3E191A}">
      <dsp:nvSpPr>
        <dsp:cNvPr id="0" name=""/>
        <dsp:cNvSpPr/>
      </dsp:nvSpPr>
      <dsp:spPr>
        <a:xfrm>
          <a:off x="3593" y="1057807"/>
          <a:ext cx="2792453" cy="167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לא צריך להיות חכמים יותר מכל השאר - רק ממושמעים יותר</a:t>
          </a:r>
          <a:endParaRPr lang="en-US" sz="2400" kern="1200"/>
        </a:p>
      </dsp:txBody>
      <dsp:txXfrm>
        <a:off x="52666" y="1106880"/>
        <a:ext cx="2694307" cy="1577325"/>
      </dsp:txXfrm>
    </dsp:sp>
    <dsp:sp modelId="{90C42959-48E9-DE49-94EC-3FD052A1A603}">
      <dsp:nvSpPr>
        <dsp:cNvPr id="0" name=""/>
        <dsp:cNvSpPr/>
      </dsp:nvSpPr>
      <dsp:spPr>
        <a:xfrm>
          <a:off x="577518" y="3439109"/>
          <a:ext cx="3698529" cy="251320"/>
        </a:xfrm>
        <a:prstGeom prst="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6F0401-0E9E-3748-9A07-0AC4BF195EC1}">
      <dsp:nvSpPr>
        <dsp:cNvPr id="0" name=""/>
        <dsp:cNvSpPr/>
      </dsp:nvSpPr>
      <dsp:spPr>
        <a:xfrm>
          <a:off x="3593" y="3152146"/>
          <a:ext cx="2792453" cy="167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שוק המניות יעיל מאוד בהעברת נכסים מחסרי סבלנות לבעלי סבלנות</a:t>
          </a:r>
          <a:endParaRPr lang="en-US" sz="2400" kern="1200"/>
        </a:p>
      </dsp:txBody>
      <dsp:txXfrm>
        <a:off x="52666" y="3201219"/>
        <a:ext cx="2694307" cy="1577325"/>
      </dsp:txXfrm>
    </dsp:sp>
    <dsp:sp modelId="{8B0EF983-8D96-9243-A9F2-DA9D017FCD2F}">
      <dsp:nvSpPr>
        <dsp:cNvPr id="0" name=""/>
        <dsp:cNvSpPr/>
      </dsp:nvSpPr>
      <dsp:spPr>
        <a:xfrm>
          <a:off x="3717556" y="3152146"/>
          <a:ext cx="2792453" cy="16754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/>
            <a:t>גיוון נרחב בהשקעות נדרש כאשר המשקיעים אינם יודעים מה הם עושים</a:t>
          </a:r>
          <a:endParaRPr lang="en-US" sz="2400" kern="1200"/>
        </a:p>
      </dsp:txBody>
      <dsp:txXfrm>
        <a:off x="3766629" y="3201219"/>
        <a:ext cx="2694307" cy="1577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EA81B-2475-B44D-BD8B-F59441FAF65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46BA-A2B7-CD4F-8FCA-6F63B595B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7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השוואות הן מקור לקנאה, שנאה ומלחמות – יעקב</a:t>
            </a:r>
            <a:r>
              <a:rPr lang="he-IL" baseline="0" dirty="0"/>
              <a:t> ועשיו, יוסף וכותנות הפסים וכו'</a:t>
            </a:r>
          </a:p>
          <a:p>
            <a:r>
              <a:rPr lang="he-IL" baseline="0" dirty="0"/>
              <a:t>בדרך לחופשה חלומית שנהרסת כי מישהו שילם פחות</a:t>
            </a:r>
          </a:p>
          <a:p>
            <a:r>
              <a:rPr lang="he-IL" baseline="0" dirty="0"/>
              <a:t>השקעת המאה – עשיתי 50% אבל עכשיו שהבנתי שמישהו עשה על ההשקעה הזו 250% אני כבר הרבה פחות מרוצה</a:t>
            </a:r>
          </a:p>
          <a:p>
            <a:r>
              <a:rPr lang="he-IL" baseline="0" dirty="0"/>
              <a:t>מוטי חוזר הביתה עם ציון של 82, </a:t>
            </a:r>
            <a:r>
              <a:rPr lang="he-IL" baseline="0" dirty="0" err="1"/>
              <a:t>אמא</a:t>
            </a:r>
            <a:r>
              <a:rPr lang="he-IL" baseline="0" dirty="0"/>
              <a:t> שואלת וכמה יואב קיבל?</a:t>
            </a:r>
          </a:p>
          <a:p>
            <a:r>
              <a:rPr lang="he-IL" baseline="0" dirty="0"/>
              <a:t>אם עסוקים מידי בהסתכלות לצדדים, זה מעקב בדרך קדימה – עסוקים יותר מידי </a:t>
            </a:r>
            <a:r>
              <a:rPr lang="he-IL" baseline="0" dirty="0" err="1"/>
              <a:t>בהזדמניות</a:t>
            </a:r>
            <a:r>
              <a:rPr lang="he-IL" baseline="0" dirty="0"/>
              <a:t> שלא ניצלתם, סביר להניח שאתם גם לא תנצלו את ההזדמנות הבאה.</a:t>
            </a:r>
          </a:p>
          <a:p>
            <a:endParaRPr lang="he-IL" baseline="0" dirty="0"/>
          </a:p>
          <a:p>
            <a:endParaRPr lang="he-IL" dirty="0"/>
          </a:p>
          <a:p>
            <a:pPr marL="0" algn="r" defTabSz="9144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546BA-A2B7-CD4F-8FCA-6F63B595B2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8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5B9D4-3E6A-184C-878A-FE95E9B799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0AE53-FCBE-0D42-8191-87A73B649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DD212-3A4D-114A-B29C-6284699DC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61C51-A9A4-0D4C-837A-7C2D42D4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3A1F6-A461-AA4E-A53E-BA46D8E41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2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B8561-6196-B047-B384-45F803AC4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B07A35-42F1-CF4F-82C9-0251B9CC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6E6B1-7A43-5844-A855-EC784E3A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BAB5C-0019-A345-A3A2-2578CE4D7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7FE0D-A202-C749-8DC1-0A41488F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9A30B-C2C2-5B4D-AF5F-B64D9BF9E1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9F07DA-F51E-884C-BB4B-175A021DE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D01DF-0133-8D4F-BAE6-B5F107E23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7E72-FF15-6143-9B89-038710B65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81A62-60A1-574C-AD1C-2ADD9CE8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74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 userDrawn="1"/>
        </p:nvSpPr>
        <p:spPr>
          <a:xfrm>
            <a:off x="0" y="6092826"/>
            <a:ext cx="12192000" cy="765175"/>
          </a:xfrm>
          <a:prstGeom prst="rect">
            <a:avLst/>
          </a:prstGeom>
          <a:solidFill>
            <a:srgbClr val="22409A"/>
          </a:solidFill>
          <a:ln>
            <a:solidFill>
              <a:srgbClr val="2240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800">
              <a:solidFill>
                <a:prstClr val="white"/>
              </a:solidFill>
            </a:endParaRPr>
          </a:p>
        </p:txBody>
      </p:sp>
      <p:sp>
        <p:nvSpPr>
          <p:cNvPr id="39" name="כותרת 1"/>
          <p:cNvSpPr>
            <a:spLocks noGrp="1"/>
          </p:cNvSpPr>
          <p:nvPr>
            <p:ph type="title"/>
          </p:nvPr>
        </p:nvSpPr>
        <p:spPr>
          <a:xfrm>
            <a:off x="542083" y="274637"/>
            <a:ext cx="11040317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40" name="מציין מיקום תוכן 2"/>
          <p:cNvSpPr>
            <a:spLocks noGrp="1"/>
          </p:cNvSpPr>
          <p:nvPr>
            <p:ph idx="1"/>
          </p:nvPr>
        </p:nvSpPr>
        <p:spPr>
          <a:xfrm>
            <a:off x="542083" y="1196754"/>
            <a:ext cx="11040317" cy="4929412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algn="r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algn="r">
              <a:buFont typeface="Wingdings" pitchFamily="2" charset="2"/>
              <a:buChar char="§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12" name="מציין מיקום טקסט 2"/>
          <p:cNvSpPr>
            <a:spLocks noGrp="1"/>
          </p:cNvSpPr>
          <p:nvPr>
            <p:ph type="body" sz="quarter" idx="11"/>
          </p:nvPr>
        </p:nvSpPr>
        <p:spPr>
          <a:xfrm>
            <a:off x="542084" y="6291141"/>
            <a:ext cx="11076705" cy="445333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>
                <a:solidFill>
                  <a:srgbClr val="AABAE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9184" y="6339207"/>
            <a:ext cx="1566333" cy="36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525250" y="6647591"/>
            <a:ext cx="666751" cy="214313"/>
          </a:xfrm>
          <a:prstGeom prst="rect">
            <a:avLst/>
          </a:prstGeom>
        </p:spPr>
        <p:txBody>
          <a:bodyPr rtlCol="1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23B0A62-9DB6-4613-86CD-F9BBCDF5853A}" type="slidenum">
              <a:rPr lang="he-IL" sz="700" b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‹#›</a:t>
            </a:fld>
            <a:endParaRPr lang="he-IL" sz="700" b="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694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5B32-4107-B543-AD9A-8C6C3E6A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4A220-D1AC-0C4E-A6E0-8116427B0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6C41E6-6080-C24B-B586-5F18F878E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D9535E-3E94-234A-8AF6-A25DF06E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1FEFD-5916-3F4D-92F0-3631BC3FA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5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F0CC4-9FD8-F943-9FD3-5499F7D56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CC457-777A-3143-B5CF-F379EA8E1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EE61E-DDEF-014C-9A5C-C0E86434B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1964-7DEA-E645-B82F-90F26186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3733B-10DD-194E-80D9-927D416CE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3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23D8A-BE42-8248-9FBC-FBD064C4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F70E6-7C9A-8945-ADBE-1750BC251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2B6CE-BD7E-9E4E-B514-39CE568E3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7205C-6046-1344-AC73-493A2B41C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F6A5F-8064-5242-B24F-3DEFE140B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94C60-832D-4B40-91C2-69B96C904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7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8CC04-D102-F14C-A00B-51522C96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9B5C6E-DE5B-8A4F-BCAE-9E64A3763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E681E5-58C1-C941-9553-CD3160B10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A3F544-02B7-1840-8ECD-8CDCD40A00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1B4B36-5818-FF4E-A689-3A77356F7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A4071D-8716-4244-AE00-A3C5EF923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782C2-8663-464B-B546-35596DBB8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474DF-88D0-A34C-92AF-5BA6A22D6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05356-1311-2645-BFC4-B9CB37690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D1DAF-7177-D944-8FF6-D021A8E7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4CE455-28DD-EA4B-9D6E-E0E9504E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754D7C-FE44-B643-BE6A-AD07B046D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8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53BBD-DDA9-134C-A057-009D3161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F8DE62-F107-4E4A-8DA5-00591BF3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E046F1-B4E3-074D-80AA-5FE8835F9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0010F-E41A-7048-A0B0-DCC42420C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81378-2F58-5D4A-A9F5-6A54431A4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E77CE-A2E5-3848-BDDC-1F22B030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84D6B-E004-7E43-BD21-9CDF4B9A6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84756-86F2-6747-A37B-A3F3172F0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812BF-224D-5B45-AC0E-D74F7507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4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095E2-5294-DB46-A2EE-2B3CD2A8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8B8477-18EA-0B4F-A2D0-67835CB14B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0CE45-547E-194E-B11E-EEE35E1E8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CCCC2B-FD1A-7E46-9C32-DA193E877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68FDC-E36D-BD49-ACA4-59FD704D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FC5BC1-8915-C448-BDC2-29ED2A7D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C6C31-DFD6-5942-89C9-7EA02F564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36B83-B57C-854F-91D1-8B2C349ED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FF5E2-D439-0D49-B6A7-B512F70C3A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A3C6F-8D74-6D48-B92B-878941BC0D4E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764CB-095C-9A45-8CDF-7DE104F4A9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7C3B5-1895-084F-BAFC-008D7BEF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C1473-F6B1-AF4C-9744-C898B6851B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41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8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22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42297B-D055-2549-8BD4-95789FFDE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he-IL" sz="400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למה הוא כן ואני לא</a:t>
            </a:r>
            <a:endParaRPr lang="en-US" sz="4000">
              <a:solidFill>
                <a:schemeClr val="bg2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40521F2-4CFA-B84D-837A-AD8302CDE198}"/>
              </a:ext>
            </a:extLst>
          </p:cNvPr>
          <p:cNvSpPr txBox="1"/>
          <p:nvPr/>
        </p:nvSpPr>
        <p:spPr>
          <a:xfrm>
            <a:off x="2231031" y="4751361"/>
            <a:ext cx="6441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3600" dirty="0"/>
              <a:t>איך מתמודדים עם התנודות בשווקים ואזהרות של המומחים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8325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DC02-1C25-3F4D-AB64-527AFDC8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he-IL"/>
              <a:t>שורה תחתונה</a:t>
            </a:r>
            <a:endParaRPr lang="en-US"/>
          </a:p>
        </p:txBody>
      </p:sp>
      <p:graphicFrame>
        <p:nvGraphicFramePr>
          <p:cNvPr id="125" name="Content Placeholder 2">
            <a:extLst>
              <a:ext uri="{FF2B5EF4-FFF2-40B4-BE49-F238E27FC236}">
                <a16:creationId xmlns:a16="http://schemas.microsoft.com/office/drawing/2014/main" id="{8E8D65C6-D9EE-4221-9675-8E724C16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114399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397954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98B6AD-A436-C244-8970-97259300C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הצמיחה באירופה נחלשת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478A494-A24C-D94E-9D6B-DB0DED40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3129656"/>
            <a:ext cx="5455917" cy="2591960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A36940BF-F502-C24E-96DC-ADA9D336AF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3320813"/>
            <a:ext cx="5455917" cy="2209646"/>
          </a:xfrm>
          <a:prstGeom prst="rect">
            <a:avLst/>
          </a:prstGeom>
        </p:spPr>
      </p:pic>
      <p:pic>
        <p:nvPicPr>
          <p:cNvPr id="12" name="תמונה 17">
            <a:extLst>
              <a:ext uri="{FF2B5EF4-FFF2-40B4-BE49-F238E27FC236}">
                <a16:creationId xmlns:a16="http://schemas.microsoft.com/office/drawing/2014/main" id="{EF53FB19-AB1D-034E-8D18-B6F1E4382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8" y="280583"/>
            <a:ext cx="1853289" cy="9026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3235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13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איטליה כבר חזרה למיתון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414610"/>
            <a:ext cx="7188199" cy="402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789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2E59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99FFE-9A5B-344E-B3C6-D885F7EA6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מחירי הנפט עשויים להישאר ברמה הזו תקופה ארוכה 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64F127E0-A230-1B46-9500-A316E277E40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2514" y="1658154"/>
            <a:ext cx="7188199" cy="35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4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הבנק המרכזי באירופה מניף דגל לבן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17">
            <a:extLst>
              <a:ext uri="{FF2B5EF4-FFF2-40B4-BE49-F238E27FC236}">
                <a16:creationId xmlns:a16="http://schemas.microsoft.com/office/drawing/2014/main" id="{DE5201FC-55C7-1D42-B07F-01534ACF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" y="27303"/>
            <a:ext cx="1853289" cy="90267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7541F5AE-66CF-7D4A-A8C6-547F8BB10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434" y="1705442"/>
            <a:ext cx="8223724" cy="4929412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dirty="0"/>
              <a:t>ה-</a:t>
            </a:r>
            <a:r>
              <a:rPr lang="en-US" sz="2000" dirty="0"/>
              <a:t>ECB</a:t>
            </a:r>
            <a:r>
              <a:rPr lang="he-IL" sz="2000" dirty="0"/>
              <a:t> זנח את הטון הניצי שאפיין אותו בשנה האחרונה.</a:t>
            </a:r>
          </a:p>
          <a:p>
            <a:pPr algn="r" rtl="1">
              <a:lnSpc>
                <a:spcPct val="150000"/>
              </a:lnSpc>
            </a:pPr>
            <a:r>
              <a:rPr lang="he-IL" sz="2000" dirty="0"/>
              <a:t>תחזיות הצמיחה והאינפלציה עודכנו כלפי מטה</a:t>
            </a:r>
          </a:p>
          <a:p>
            <a:pPr algn="r" rtl="1">
              <a:lnSpc>
                <a:spcPct val="150000"/>
              </a:lnSpc>
            </a:pPr>
            <a:r>
              <a:rPr lang="he-IL" sz="2000" dirty="0"/>
              <a:t>הריבית תוותר ללא שינוי לפחות עד סוף 2019 (ובספק אם היא תעלה ב-2020)</a:t>
            </a:r>
          </a:p>
          <a:p>
            <a:pPr algn="r" rtl="1">
              <a:lnSpc>
                <a:spcPct val="150000"/>
              </a:lnSpc>
            </a:pPr>
            <a:r>
              <a:rPr lang="he-IL" sz="2000" dirty="0"/>
              <a:t>הושקה תוכנית חדשה של </a:t>
            </a:r>
            <a:r>
              <a:rPr lang="en-US" sz="2000" dirty="0"/>
              <a:t>TLTRO</a:t>
            </a:r>
            <a:r>
              <a:rPr lang="he-IL" sz="2000" dirty="0"/>
              <a:t> </a:t>
            </a:r>
          </a:p>
          <a:p>
            <a:pPr lvl="1" algn="r" rtl="1">
              <a:lnSpc>
                <a:spcPct val="150000"/>
              </a:lnSpc>
            </a:pPr>
            <a:r>
              <a:rPr lang="he-IL" sz="2000" dirty="0"/>
              <a:t>הלוואות ייעודיות לבנקים ובתנאי שיגבירו את מתן האשראי למשק</a:t>
            </a:r>
          </a:p>
          <a:p>
            <a:pPr lvl="1" algn="r" rtl="1">
              <a:lnSpc>
                <a:spcPct val="150000"/>
              </a:lnSpc>
            </a:pPr>
            <a:r>
              <a:rPr lang="he-IL" sz="2000" dirty="0"/>
              <a:t>התכנית תימשך מספטמבר 19 עד מרץ 21</a:t>
            </a:r>
          </a:p>
          <a:p>
            <a:pPr lvl="1" algn="r" rtl="1">
              <a:lnSpc>
                <a:spcPct val="150000"/>
              </a:lnSpc>
            </a:pPr>
            <a:r>
              <a:rPr lang="he-IL" sz="2000" dirty="0"/>
              <a:t>עד 30% מתיק האשראי	</a:t>
            </a:r>
          </a:p>
          <a:p>
            <a:pPr algn="r" rtl="1">
              <a:lnSpc>
                <a:spcPct val="150000"/>
              </a:lnSpc>
            </a:pPr>
            <a:endParaRPr lang="he-IL" sz="2000" dirty="0"/>
          </a:p>
          <a:p>
            <a:pPr algn="r" rtl="1">
              <a:lnSpc>
                <a:spcPct val="150000"/>
              </a:lnSpc>
            </a:pP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719154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1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2257" y="4525347"/>
            <a:ext cx="6939722" cy="1737360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25438" indent="-325438"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FF9900"/>
              </a:buClr>
            </a:pPr>
            <a:r>
              <a:rPr lang="en-US" sz="3800">
                <a:latin typeface="+mj-lt"/>
                <a:ea typeface="+mj-ea"/>
                <a:cs typeface="+mj-cs"/>
              </a:rPr>
              <a:t>אנשים לא באמת חושבים - סטיבן הוקינג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>
              <a:latin typeface="+mj-lt"/>
              <a:ea typeface="+mj-ea"/>
              <a:cs typeface="+mj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4F4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B8BB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 shot of a computer&#10;&#10;Description automatically generated">
            <a:extLst>
              <a:ext uri="{FF2B5EF4-FFF2-40B4-BE49-F238E27FC236}">
                <a16:creationId xmlns:a16="http://schemas.microsoft.com/office/drawing/2014/main" id="{E62411A3-59B9-A346-8CFD-91129EB40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17" r="-1" b="5398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26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3DC02-1C25-3F4D-AB64-527AFDC8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  <a:prstGeom prst="ellipse">
            <a:avLst/>
          </a:prstGeo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he-IL"/>
              <a:t>שורה תחתונה</a:t>
            </a:r>
            <a:endParaRPr lang="en-US"/>
          </a:p>
        </p:txBody>
      </p:sp>
      <p:sp>
        <p:nvSpPr>
          <p:cNvPr id="167" name="Freeform: Shape 166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25" name="Content Placeholder 2">
            <a:extLst>
              <a:ext uri="{FF2B5EF4-FFF2-40B4-BE49-F238E27FC236}">
                <a16:creationId xmlns:a16="http://schemas.microsoft.com/office/drawing/2014/main" id="{8E8D65C6-D9EE-4221-9675-8E724C16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7059531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5435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7">
            <a:extLst>
              <a:ext uri="{FF2B5EF4-FFF2-40B4-BE49-F238E27FC236}">
                <a16:creationId xmlns:a16="http://schemas.microsoft.com/office/drawing/2014/main" id="{B547373F-AF2E-4907-B442-9F902B387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-4763"/>
            <a:ext cx="3333749" cy="3338514"/>
          </a:xfrm>
          <a:prstGeom prst="downArrow">
            <a:avLst>
              <a:gd name="adj1" fmla="val 100000"/>
              <a:gd name="adj2" fmla="val 26890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A26CD-D960-4A48-A896-2D201E4D1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190501"/>
            <a:ext cx="3333749" cy="2486024"/>
          </a:xfrm>
          <a:prstGeom prst="ellipse">
            <a:avLst/>
          </a:prstGeo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rtl="1"/>
            <a:r>
              <a:rPr lang="he-IL" sz="3600" b="1" dirty="0">
                <a:solidFill>
                  <a:schemeClr val="bg1"/>
                </a:solidFill>
              </a:rPr>
              <a:t>ריבית בישראל </a:t>
            </a:r>
            <a:r>
              <a:rPr lang="he-IL" sz="3600" b="1" dirty="0" err="1">
                <a:solidFill>
                  <a:schemeClr val="bg1"/>
                </a:solidFill>
              </a:rPr>
              <a:t>היתה</a:t>
            </a:r>
            <a:r>
              <a:rPr lang="he-IL" sz="3600" b="1" dirty="0">
                <a:solidFill>
                  <a:schemeClr val="bg1"/>
                </a:solidFill>
              </a:rPr>
              <a:t> צריכה לעלות מזמן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67622C-98B7-C34E-A288-1E2798626779}"/>
              </a:ext>
            </a:extLst>
          </p:cNvPr>
          <p:cNvSpPr txBox="1"/>
          <p:nvPr/>
        </p:nvSpPr>
        <p:spPr>
          <a:xfrm>
            <a:off x="2352983" y="2514603"/>
            <a:ext cx="9458529" cy="33761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55450" indent="-355450" algn="r" defTabSz="947865" rtl="1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he-IL" sz="2574" b="1" dirty="0">
                <a:latin typeface="Calibri"/>
              </a:rPr>
              <a:t>ציפיות האינפלציה ביעד.</a:t>
            </a:r>
          </a:p>
          <a:p>
            <a:pPr marL="355450" indent="-355450" algn="r" defTabSz="947865" rtl="1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he-IL" sz="2574" b="1" dirty="0">
                <a:latin typeface="Calibri"/>
              </a:rPr>
              <a:t>נתוני המאקרו פה תומכים.</a:t>
            </a:r>
          </a:p>
          <a:p>
            <a:pPr marL="355450" indent="-355450" algn="r" defTabSz="947865" rtl="1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he-IL" sz="2574" b="1" dirty="0">
                <a:latin typeface="Calibri"/>
              </a:rPr>
              <a:t>פער הריביות לא יגדל יותר.</a:t>
            </a:r>
          </a:p>
          <a:p>
            <a:pPr marL="355450" indent="-355450" algn="r" defTabSz="947865" rtl="1">
              <a:lnSpc>
                <a:spcPct val="20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he-IL" sz="2574" b="1" dirty="0">
                <a:latin typeface="Calibri"/>
              </a:rPr>
              <a:t>הסיכונים הגלובליים להאטה עלו לאחרונה.</a:t>
            </a:r>
          </a:p>
        </p:txBody>
      </p:sp>
      <p:pic>
        <p:nvPicPr>
          <p:cNvPr id="12" name="תמונה 17">
            <a:extLst>
              <a:ext uri="{FF2B5EF4-FFF2-40B4-BE49-F238E27FC236}">
                <a16:creationId xmlns:a16="http://schemas.microsoft.com/office/drawing/2014/main" id="{0703033D-191D-7142-ABB2-12D28190E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0646" y="190501"/>
            <a:ext cx="1853289" cy="90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צמיחה בישראל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17">
            <a:extLst>
              <a:ext uri="{FF2B5EF4-FFF2-40B4-BE49-F238E27FC236}">
                <a16:creationId xmlns:a16="http://schemas.microsoft.com/office/drawing/2014/main" id="{DE5201FC-55C7-1D42-B07F-01534ACF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" y="27303"/>
            <a:ext cx="1853289" cy="902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FDCE166-68FC-9046-8CA8-6AC5B75C43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514" y="1294877"/>
            <a:ext cx="7674853" cy="42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843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4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1B0FA-0078-B549-9776-370C162C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ציפיות אינפלציה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2821632A-3B58-D841-B90C-0CD3C0D1D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745" y="1429544"/>
            <a:ext cx="8496944" cy="472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2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1AC28-5AEB-7F4F-9FB7-20A11CA4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3261"/>
            <a:ext cx="3494362" cy="4710861"/>
          </a:xfrm>
        </p:spPr>
        <p:txBody>
          <a:bodyPr>
            <a:normAutofit/>
          </a:bodyPr>
          <a:lstStyle/>
          <a:p>
            <a:pPr algn="r" rtl="1"/>
            <a:r>
              <a:rPr lang="he-IL" b="1" dirty="0">
                <a:solidFill>
                  <a:schemeClr val="accent1"/>
                </a:solidFill>
              </a:rPr>
              <a:t>הסיכונים לשווקים בשנת 2019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37">
            <a:extLst>
              <a:ext uri="{FF2B5EF4-FFF2-40B4-BE49-F238E27FC236}">
                <a16:creationId xmlns:a16="http://schemas.microsoft.com/office/drawing/2014/main" id="{F1E3F418-A711-CA44-BFAB-86ABBFFFC2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76032" y="731922"/>
            <a:ext cx="5945968" cy="493024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736549" rtl="1">
              <a:spcBef>
                <a:spcPct val="20000"/>
              </a:spcBef>
              <a:buNone/>
              <a:defRPr/>
            </a:pPr>
            <a:endParaRPr lang="he-IL" sz="2400" b="1" dirty="0">
              <a:latin typeface="Calibri"/>
            </a:endParaRPr>
          </a:p>
          <a:p>
            <a:pPr marL="0" indent="0" algn="r" defTabSz="736549" rtl="1">
              <a:spcBef>
                <a:spcPct val="20000"/>
              </a:spcBef>
              <a:buNone/>
              <a:defRPr/>
            </a:pPr>
            <a:r>
              <a:rPr lang="he-IL" sz="2400" b="1" dirty="0">
                <a:latin typeface="Calibri"/>
              </a:rPr>
              <a:t>יחסי הסחר הבינלאומי של ארה"ב</a:t>
            </a:r>
          </a:p>
          <a:p>
            <a:pPr marL="0" indent="0" algn="r" defTabSz="736549" rtl="1">
              <a:spcBef>
                <a:spcPct val="20000"/>
              </a:spcBef>
              <a:buNone/>
              <a:defRPr/>
            </a:pPr>
            <a:endParaRPr lang="he-IL" sz="2400" b="1" dirty="0">
              <a:latin typeface="Calibri"/>
            </a:endParaRPr>
          </a:p>
          <a:p>
            <a:pPr marL="0" indent="0" algn="r" defTabSz="736549" rtl="1">
              <a:spcBef>
                <a:spcPct val="20000"/>
              </a:spcBef>
              <a:buNone/>
              <a:defRPr/>
            </a:pPr>
            <a:r>
              <a:rPr lang="he-IL" sz="2400" b="1" dirty="0">
                <a:latin typeface="Calibri"/>
              </a:rPr>
              <a:t>השווקים בשיא, הכלכלה מתמתנת</a:t>
            </a:r>
            <a:endParaRPr lang="en-US" sz="2400" b="1" dirty="0">
              <a:latin typeface="Calibri"/>
            </a:endParaRPr>
          </a:p>
          <a:p>
            <a:pPr marL="0" indent="0" algn="r" defTabSz="736549" rtl="1">
              <a:spcBef>
                <a:spcPct val="20000"/>
              </a:spcBef>
              <a:buNone/>
              <a:defRPr/>
            </a:pPr>
            <a:endParaRPr lang="en-US" sz="2400" b="1" dirty="0">
              <a:latin typeface="Calibri"/>
            </a:endParaRPr>
          </a:p>
          <a:p>
            <a:pPr marL="0" indent="0" algn="r" defTabSz="736549" rtl="1">
              <a:spcBef>
                <a:spcPct val="20000"/>
              </a:spcBef>
              <a:buNone/>
              <a:defRPr/>
            </a:pPr>
            <a:r>
              <a:rPr lang="he-IL" sz="2400" b="1" dirty="0">
                <a:latin typeface="Calibri"/>
              </a:rPr>
              <a:t>סוף עידן הכסף הזול והתמודדות עם החובות</a:t>
            </a:r>
          </a:p>
        </p:txBody>
      </p:sp>
      <p:pic>
        <p:nvPicPr>
          <p:cNvPr id="11" name="תמונה 17">
            <a:extLst>
              <a:ext uri="{FF2B5EF4-FFF2-40B4-BE49-F238E27FC236}">
                <a16:creationId xmlns:a16="http://schemas.microsoft.com/office/drawing/2014/main" id="{C142C4C9-5A97-1942-AE02-A33EDACAA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88" y="280583"/>
            <a:ext cx="1853289" cy="9026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952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5253C4-3593-164B-8B8D-6C31511B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FFFFFF"/>
                </a:solidFill>
              </a:rPr>
              <a:t>מחירי הדיור לפני זינוק?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D5DF166E-29D3-B840-B496-28A1585ED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r="2228" b="-2"/>
          <a:stretch/>
        </p:blipFill>
        <p:spPr bwMode="auto">
          <a:xfrm>
            <a:off x="331567" y="2589733"/>
            <a:ext cx="5455917" cy="367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474BF26-E6E6-5043-A9C8-E834DA85D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" r="-2" b="971"/>
          <a:stretch/>
        </p:blipFill>
        <p:spPr bwMode="auto">
          <a:xfrm>
            <a:off x="6445073" y="2712391"/>
            <a:ext cx="5455917" cy="342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232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3DC02-1C25-3F4D-AB64-527AFDC8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ellipse">
            <a:avLst/>
          </a:prstGeom>
        </p:spPr>
        <p:txBody>
          <a:bodyPr>
            <a:normAutofit/>
          </a:bodyPr>
          <a:lstStyle/>
          <a:p>
            <a:pPr defTabSz="914400" rtl="1" eaLnBrk="1" latinLnBrk="0" hangingPunct="1">
              <a:spcBef>
                <a:spcPct val="0"/>
              </a:spcBef>
              <a:buNone/>
            </a:pPr>
            <a:r>
              <a:rPr lang="he-IL"/>
              <a:t>שורה תחתונה</a:t>
            </a:r>
            <a:endParaRPr lang="en-US"/>
          </a:p>
        </p:txBody>
      </p:sp>
      <p:graphicFrame>
        <p:nvGraphicFramePr>
          <p:cNvPr id="125" name="Content Placeholder 2">
            <a:extLst>
              <a:ext uri="{FF2B5EF4-FFF2-40B4-BE49-F238E27FC236}">
                <a16:creationId xmlns:a16="http://schemas.microsoft.com/office/drawing/2014/main" id="{8E8D65C6-D9EE-4221-9675-8E724C1693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1192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5530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e-IL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משמעת </a:t>
            </a:r>
          </a:p>
        </p:txBody>
      </p:sp>
      <p:graphicFrame>
        <p:nvGraphicFramePr>
          <p:cNvPr id="6" name="Rectangle 5">
            <a:extLst>
              <a:ext uri="{FF2B5EF4-FFF2-40B4-BE49-F238E27FC236}">
                <a16:creationId xmlns:a16="http://schemas.microsoft.com/office/drawing/2014/main" id="{BC428E3C-0796-433B-B326-98E2FB61A9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10058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187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pPr algn="ctr"/>
            <a:r>
              <a:rPr lang="he-IL" sz="2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הכינו כל הזמן את הקרקע להשקעות שתרצו לעשות מחר</a:t>
            </a:r>
            <a:endParaRPr lang="en-US" sz="28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3468" y="2638044"/>
            <a:ext cx="3363974" cy="341562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he-I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הצטיידו בידע </a:t>
            </a:r>
          </a:p>
          <a:p>
            <a:pPr>
              <a:buFont typeface="Arial" pitchFamily="34" charset="0"/>
              <a:buChar char="•"/>
            </a:pPr>
            <a:r>
              <a:rPr lang="he-I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הצטיידו במזומן</a:t>
            </a:r>
          </a:p>
          <a:p>
            <a:pPr>
              <a:buFont typeface="Arial" pitchFamily="34" charset="0"/>
              <a:buChar char="•"/>
            </a:pPr>
            <a:r>
              <a:rPr lang="he-IL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הצטיידו באלטרנטיבות</a:t>
            </a:r>
          </a:p>
          <a:p>
            <a:endParaRPr lang="he-IL" sz="2000">
              <a:solidFill>
                <a:schemeClr val="bg1"/>
              </a:solidFill>
            </a:endParaRPr>
          </a:p>
          <a:p>
            <a:endParaRPr lang="he-IL" sz="2000">
              <a:solidFill>
                <a:schemeClr val="bg1"/>
              </a:solidFill>
              <a:latin typeface="Arial Black" pitchFamily="34" charset="0"/>
            </a:endParaRPr>
          </a:p>
          <a:p>
            <a:endParaRPr lang="he-IL" sz="2000">
              <a:solidFill>
                <a:schemeClr val="bg1"/>
              </a:solidFill>
              <a:latin typeface="Arial Black" pitchFamily="34" charset="0"/>
            </a:endParaRPr>
          </a:p>
          <a:p>
            <a:endParaRPr lang="en-US" sz="200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8436" name="Picture 4" descr="http://t2.gstatic.com/images?q=tbn:ANd9GcTQ1yMyWDcGDD9sEkhZdrkNl5mZ2MR4o8oa-5cdQMVyNuglYojBI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8993" y="643467"/>
            <a:ext cx="5888309" cy="541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422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blog.tapuz.co.il/seatheone/images/1217910_154.jpg"/>
          <p:cNvPicPr>
            <a:picLocks noChangeAspect="1" noChangeArrowheads="1"/>
          </p:cNvPicPr>
          <p:nvPr/>
        </p:nvPicPr>
        <p:blipFill rotWithShape="1">
          <a:blip r:embed="rId2"/>
          <a:srcRect t="18111" b="688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5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/>
              <a:t>נח לא התחיל לבנות את התיבה כשהתחיל לרדת גשם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93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oursmsbook.com/wp-content/uploads/2013/01/Thank-u-for-sharing-oursmsbook.com_.jpg"/>
          <p:cNvPicPr>
            <a:picLocks noChangeAspect="1" noChangeArrowheads="1"/>
          </p:cNvPicPr>
          <p:nvPr/>
        </p:nvPicPr>
        <p:blipFill rotWithShape="1">
          <a:blip r:embed="rId2" cstate="print"/>
          <a:srcRect t="6273" b="153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0630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השתטחות של העקום מאותתת על </a:t>
            </a:r>
            <a:r>
              <a:rPr lang="he-IL" sz="2600" dirty="0">
                <a:solidFill>
                  <a:srgbClr val="FFFFFF"/>
                </a:solidFill>
              </a:rPr>
              <a:t> מיתון שבדרך</a:t>
            </a:r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8F0A72A3-F2EE-3245-A7B0-7434C2DAB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14" y="1447156"/>
            <a:ext cx="7188199" cy="4528563"/>
          </a:xfrm>
          <a:prstGeom prst="rect">
            <a:avLst/>
          </a:prstGeom>
        </p:spPr>
      </p:pic>
      <p:pic>
        <p:nvPicPr>
          <p:cNvPr id="11" name="תמונה 17">
            <a:extLst>
              <a:ext uri="{FF2B5EF4-FFF2-40B4-BE49-F238E27FC236}">
                <a16:creationId xmlns:a16="http://schemas.microsoft.com/office/drawing/2014/main" id="{0B89D1A2-155A-C040-BB1B-78A2B1E2F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9" y="134502"/>
            <a:ext cx="1853289" cy="9026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3244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dirty="0">
                <a:solidFill>
                  <a:srgbClr val="FFFFFF"/>
                </a:solidFill>
              </a:rPr>
              <a:t>זול זה לא!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1" name="תמונה 17">
            <a:extLst>
              <a:ext uri="{FF2B5EF4-FFF2-40B4-BE49-F238E27FC236}">
                <a16:creationId xmlns:a16="http://schemas.microsoft.com/office/drawing/2014/main" id="{0B89D1A2-155A-C040-BB1B-78A2B1E2F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9" y="134502"/>
            <a:ext cx="1853289" cy="902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57BBB63-1687-5049-9D42-E97A4C0FD6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474" y="1448780"/>
            <a:ext cx="815948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110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ectangle 13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1AC28-5AEB-7F4F-9FB7-20A11CA4C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 rtl="1"/>
            <a:r>
              <a:rPr lang="he-IL" b="1">
                <a:solidFill>
                  <a:schemeClr val="accent1"/>
                </a:solidFill>
              </a:rPr>
              <a:t>שוק ההון הוא לא תחרות!</a:t>
            </a:r>
            <a:br>
              <a:rPr lang="en-US" b="1">
                <a:solidFill>
                  <a:schemeClr val="accent1"/>
                </a:solidFill>
              </a:rPr>
            </a:b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37">
            <a:extLst>
              <a:ext uri="{FF2B5EF4-FFF2-40B4-BE49-F238E27FC236}">
                <a16:creationId xmlns:a16="http://schemas.microsoft.com/office/drawing/2014/main" id="{F1E3F418-A711-CA44-BFAB-86ABBFFFC2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976032" y="963877"/>
            <a:ext cx="2561674" cy="493024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736549" rtl="1">
              <a:spcBef>
                <a:spcPct val="20000"/>
              </a:spcBef>
              <a:defRPr/>
            </a:pPr>
            <a:r>
              <a:rPr lang="he-IL" sz="2400" b="1" dirty="0">
                <a:latin typeface="Calibri"/>
              </a:rPr>
              <a:t>קין והבל</a:t>
            </a:r>
          </a:p>
          <a:p>
            <a:pPr algn="r" defTabSz="736549" rtl="1">
              <a:spcBef>
                <a:spcPct val="20000"/>
              </a:spcBef>
              <a:defRPr/>
            </a:pPr>
            <a:r>
              <a:rPr lang="he-IL" sz="2400" b="1" dirty="0">
                <a:latin typeface="Calibri"/>
              </a:rPr>
              <a:t>יעקוב ועשיו</a:t>
            </a:r>
          </a:p>
          <a:p>
            <a:pPr algn="r" defTabSz="736549" rtl="1">
              <a:spcBef>
                <a:spcPct val="20000"/>
              </a:spcBef>
              <a:defRPr/>
            </a:pPr>
            <a:r>
              <a:rPr lang="he-IL" sz="2400" b="1" dirty="0">
                <a:latin typeface="Calibri"/>
              </a:rPr>
              <a:t>יוסף ואחיו</a:t>
            </a:r>
          </a:p>
          <a:p>
            <a:pPr marL="276206" indent="-276206" algn="r" defTabSz="736549" rtl="1">
              <a:spcBef>
                <a:spcPct val="20000"/>
              </a:spcBef>
              <a:buFontTx/>
              <a:buBlip>
                <a:blip r:embed="rId3">
                  <a:extLst/>
                </a:blip>
              </a:buBlip>
              <a:defRPr/>
            </a:pPr>
            <a:endParaRPr lang="he-IL" sz="2400" b="1" dirty="0">
              <a:latin typeface="Calibri"/>
            </a:endParaRPr>
          </a:p>
        </p:txBody>
      </p:sp>
      <p:pic>
        <p:nvPicPr>
          <p:cNvPr id="6" name="תמונה 17">
            <a:extLst>
              <a:ext uri="{FF2B5EF4-FFF2-40B4-BE49-F238E27FC236}">
                <a16:creationId xmlns:a16="http://schemas.microsoft.com/office/drawing/2014/main" id="{282EF517-99E7-3A4F-A5F3-2CDD75836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88" y="280583"/>
            <a:ext cx="1853289" cy="9026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860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4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8EEF28F8-FA05-264B-98E0-3C6FBAF52C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b="196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מציין מיקום תוכן 2">
            <a:extLst>
              <a:ext uri="{FF2B5EF4-FFF2-40B4-BE49-F238E27FC236}">
                <a16:creationId xmlns:a16="http://schemas.microsoft.com/office/drawing/2014/main" id="{CBB72ABE-60BC-244F-8305-3A6C5412D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he-I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r" rtl="1">
              <a:buNone/>
            </a:pPr>
            <a:r>
              <a:rPr lang="he-IL" b="1" dirty="0">
                <a:solidFill>
                  <a:srgbClr val="FFFFFF"/>
                </a:solidFill>
              </a:rPr>
              <a:t>מי אמר מניה מסוכנת?</a:t>
            </a:r>
            <a:endParaRPr lang="he-IL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מודל עסקי פשוט וברור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עסקים עם היסטוריה ונתונים שניתנים לחיזוי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תשואה גבוהה על ההון של החברה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מינוף נמוך - חברה המשרתת את בעלי המניות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הנהלה אמינה וממשל תאגידי נאות</a:t>
            </a:r>
          </a:p>
          <a:p>
            <a:pPr algn="r" rtl="1">
              <a:buFont typeface="Arial" pitchFamily="34" charset="0"/>
              <a:buChar char="•"/>
            </a:pP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ניצול משברים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e-I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!!!</a:t>
            </a:r>
          </a:p>
          <a:p>
            <a:pPr>
              <a:buFont typeface="Wingdings 3" pitchFamily="18" charset="2"/>
              <a:buNone/>
            </a:pPr>
            <a:endParaRPr lang="he-I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שוקי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המניות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עלו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בכ-</a:t>
            </a:r>
            <a:r>
              <a:rPr lang="en-US" sz="2600" dirty="0">
                <a:solidFill>
                  <a:srgbClr val="FFFFFF"/>
                </a:solidFill>
              </a:rPr>
              <a:t>23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%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מאז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24.12.2018</a:t>
            </a:r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EE1B31E2-1E13-3448-96B1-3E980DDC4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98522">
            <a:off x="4023495" y="1243259"/>
            <a:ext cx="7349671" cy="28838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62E3FA-B440-C548-9DDA-4BF670AE35E1}"/>
              </a:ext>
            </a:extLst>
          </p:cNvPr>
          <p:cNvSpPr txBox="1"/>
          <p:nvPr/>
        </p:nvSpPr>
        <p:spPr>
          <a:xfrm rot="340808">
            <a:off x="9523058" y="953289"/>
            <a:ext cx="1726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/>
              <a:t>23.12.2018</a:t>
            </a:r>
            <a:endParaRPr lang="en-US" sz="2400" dirty="0"/>
          </a:p>
        </p:txBody>
      </p:sp>
      <p:pic>
        <p:nvPicPr>
          <p:cNvPr id="7" name="תמונה 17">
            <a:extLst>
              <a:ext uri="{FF2B5EF4-FFF2-40B4-BE49-F238E27FC236}">
                <a16:creationId xmlns:a16="http://schemas.microsoft.com/office/drawing/2014/main" id="{DE5201FC-55C7-1D42-B07F-01534ACF3C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3" y="27303"/>
            <a:ext cx="1853289" cy="902679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2094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65B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24D6-F71F-4E44-A718-22B52FE5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dirty="0">
                <a:solidFill>
                  <a:srgbClr val="FFFFFF"/>
                </a:solidFill>
              </a:rPr>
              <a:t>כלכלה אמריקאית נחלשת אבל עדיין חזקה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תמונה 17">
            <a:extLst>
              <a:ext uri="{FF2B5EF4-FFF2-40B4-BE49-F238E27FC236}">
                <a16:creationId xmlns:a16="http://schemas.microsoft.com/office/drawing/2014/main" id="{DE5201FC-55C7-1D42-B07F-01534ACF3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3" y="27303"/>
            <a:ext cx="1853289" cy="90267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421F3B6B-1AE9-F44F-B365-53F3217D1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35" y="1561961"/>
            <a:ext cx="6857563" cy="3734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77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61411-6F6D-E84B-B0C9-E9D61D163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he-IL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למה לפחד ממשבר חובות בארה"ב כבר היום?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AA94E1E-4C90-684E-A43A-EC093E679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170" y="961812"/>
            <a:ext cx="664105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501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427</Words>
  <Application>Microsoft Office PowerPoint</Application>
  <PresentationFormat>מסך רחב</PresentationFormat>
  <Paragraphs>79</Paragraphs>
  <Slides>25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3" baseType="lpstr">
      <vt:lpstr>Arial</vt:lpstr>
      <vt:lpstr>Arial Black</vt:lpstr>
      <vt:lpstr>Calibri</vt:lpstr>
      <vt:lpstr>Calibri Light</vt:lpstr>
      <vt:lpstr>Tahoma</vt:lpstr>
      <vt:lpstr>Wingdings</vt:lpstr>
      <vt:lpstr>Wingdings 3</vt:lpstr>
      <vt:lpstr>Office Theme</vt:lpstr>
      <vt:lpstr>למה הוא כן ואני לא</vt:lpstr>
      <vt:lpstr>הסיכונים לשווקים בשנת 2019 </vt:lpstr>
      <vt:lpstr>השתטחות של העקום מאותתת על  מיתון שבדרך </vt:lpstr>
      <vt:lpstr>זול זה לא!</vt:lpstr>
      <vt:lpstr>שוק ההון הוא לא תחרות! </vt:lpstr>
      <vt:lpstr>מצגת של PowerPoint‏</vt:lpstr>
      <vt:lpstr>שוקי המניות עלו בכ-23% מאז 24.12.2018</vt:lpstr>
      <vt:lpstr>כלכלה אמריקאית נחלשת אבל עדיין חזקה</vt:lpstr>
      <vt:lpstr>למה לפחד ממשבר חובות בארה"ב כבר היום?</vt:lpstr>
      <vt:lpstr>שורה תחתונה</vt:lpstr>
      <vt:lpstr>הצמיחה באירופה נחלשת</vt:lpstr>
      <vt:lpstr>איטליה כבר חזרה למיתון</vt:lpstr>
      <vt:lpstr>מחירי הנפט עשויים להישאר ברמה הזו תקופה ארוכה </vt:lpstr>
      <vt:lpstr>הבנק המרכזי באירופה מניף דגל לבן</vt:lpstr>
      <vt:lpstr>מצגת של PowerPoint‏</vt:lpstr>
      <vt:lpstr>שורה תחתונה</vt:lpstr>
      <vt:lpstr>ריבית בישראל היתה צריכה לעלות מזמן</vt:lpstr>
      <vt:lpstr>צמיחה בישראל</vt:lpstr>
      <vt:lpstr>ציפיות אינפלציה</vt:lpstr>
      <vt:lpstr>מחירי הדיור לפני זינוק?</vt:lpstr>
      <vt:lpstr>שורה תחתונה</vt:lpstr>
      <vt:lpstr>   משמעת </vt:lpstr>
      <vt:lpstr>הכינו כל הזמן את הקרקע להשקעות שתרצו לעשות מחר</vt:lpstr>
      <vt:lpstr>נח לא התחיל לבנות את התיבה כשהתחיל לרדת גשם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למה הוא כן ואני לא</dc:title>
  <dc:creator>yaniv hevron</dc:creator>
  <cp:lastModifiedBy>Isaac Kopelov</cp:lastModifiedBy>
  <cp:revision>4</cp:revision>
  <dcterms:created xsi:type="dcterms:W3CDTF">2019-05-12T12:19:33Z</dcterms:created>
  <dcterms:modified xsi:type="dcterms:W3CDTF">2019-05-14T20:51:23Z</dcterms:modified>
</cp:coreProperties>
</file>